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slideLayouts/slideLayout3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54"/>
  </p:notesMasterIdLst>
  <p:handoutMasterIdLst>
    <p:handoutMasterId r:id="rId55"/>
  </p:handoutMasterIdLst>
  <p:sldIdLst>
    <p:sldId id="603" r:id="rId8"/>
    <p:sldId id="2340" r:id="rId9"/>
    <p:sldId id="739" r:id="rId10"/>
    <p:sldId id="2578" r:id="rId11"/>
    <p:sldId id="2585" r:id="rId12"/>
    <p:sldId id="2586" r:id="rId13"/>
    <p:sldId id="2587" r:id="rId14"/>
    <p:sldId id="2593" r:id="rId15"/>
    <p:sldId id="2592" r:id="rId16"/>
    <p:sldId id="2588" r:id="rId17"/>
    <p:sldId id="2589" r:id="rId18"/>
    <p:sldId id="2590" r:id="rId19"/>
    <p:sldId id="2591" r:id="rId20"/>
    <p:sldId id="2601" r:id="rId21"/>
    <p:sldId id="2594" r:id="rId22"/>
    <p:sldId id="2595" r:id="rId23"/>
    <p:sldId id="2596" r:id="rId24"/>
    <p:sldId id="2597" r:id="rId25"/>
    <p:sldId id="2625" r:id="rId26"/>
    <p:sldId id="2598" r:id="rId27"/>
    <p:sldId id="2600" r:id="rId28"/>
    <p:sldId id="2599" r:id="rId29"/>
    <p:sldId id="2610" r:id="rId30"/>
    <p:sldId id="2602" r:id="rId31"/>
    <p:sldId id="2603" r:id="rId32"/>
    <p:sldId id="2604" r:id="rId33"/>
    <p:sldId id="2605" r:id="rId34"/>
    <p:sldId id="2606" r:id="rId35"/>
    <p:sldId id="2608" r:id="rId36"/>
    <p:sldId id="2609" r:id="rId37"/>
    <p:sldId id="2611" r:id="rId38"/>
    <p:sldId id="2607" r:id="rId39"/>
    <p:sldId id="2612" r:id="rId40"/>
    <p:sldId id="2613" r:id="rId41"/>
    <p:sldId id="2615" r:id="rId42"/>
    <p:sldId id="2614" r:id="rId43"/>
    <p:sldId id="2617" r:id="rId44"/>
    <p:sldId id="2616" r:id="rId45"/>
    <p:sldId id="2618" r:id="rId46"/>
    <p:sldId id="2619" r:id="rId47"/>
    <p:sldId id="2623" r:id="rId48"/>
    <p:sldId id="2620" r:id="rId49"/>
    <p:sldId id="2621" r:id="rId50"/>
    <p:sldId id="2622" r:id="rId51"/>
    <p:sldId id="2624" r:id="rId52"/>
    <p:sldId id="582" r:id="rId53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21815"/>
    <a:srgbClr val="1D1D1A"/>
    <a:srgbClr val="91A2BF"/>
    <a:srgbClr val="66BA36"/>
    <a:srgbClr val="595757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5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360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presProps" Target="pres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tableStyles" Target="tableStyle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viewProps" Target="viewProps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3/20/24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3/20/24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12193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kumimoji="1" lang="zh-CN" altLang="en-US" sz="2000" dirty="0"/>
              </a:p>
              <a:p>
                <a:pPr marL="0" marR="0" lvl="0" indent="0" algn="l" defTabSz="12193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kumimoji="1" lang="en-US" altLang="zh-CN" sz="2000" dirty="0"/>
              </a:p>
              <a:p>
                <a:pPr marL="0" marR="0" lvl="0" indent="0" algn="l" defTabSz="12193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kumimoji="1" lang="zh-CN" altLang="en-US" sz="2000" dirty="0"/>
              </a:p>
              <a:p>
                <a:pPr marL="0" marR="0" lvl="0" indent="0" algn="l" defTabSz="12193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000" dirty="0"/>
              </a:p>
              <a:p>
                <a:pPr algn="l"/>
                <a:endParaRPr kumimoji="1" lang="zh-CN" altLang="en-US" sz="2000" dirty="0"/>
              </a:p>
              <a:p>
                <a:pPr algn="l"/>
                <a:endParaRPr kumimoji="1" lang="zh-CN" altLang="en-US" sz="2000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12193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000" dirty="0"/>
                  <a:t> </a:t>
                </a:r>
                <a:r>
                  <a:rPr lang="en-US" altLang="zh-CN" sz="2000" b="0" i="0" dirty="0">
                    <a:latin typeface="Cambria Math" panose="02040503050406030204" pitchFamily="18" charset="0"/>
                  </a:rPr>
                  <a:t>𝑋_1</a:t>
                </a:r>
                <a:r>
                  <a:rPr lang="zh-CN" altLang="en-US" sz="2000" b="0" i="0" dirty="0">
                    <a:latin typeface="Cambria Math" panose="02040503050406030204" pitchFamily="18" charset="0"/>
                  </a:rPr>
                  <a:t>  </a:t>
                </a:r>
                <a:r>
                  <a:rPr lang="en-US" altLang="zh-CN" sz="2000" b="0" i="0" dirty="0">
                    <a:latin typeface="Cambria Math" panose="02040503050406030204" pitchFamily="18" charset="0"/>
                  </a:rPr>
                  <a:t>𝑋_2</a:t>
                </a:r>
                <a:r>
                  <a:rPr lang="zh-CN" altLang="en-US" sz="2000" b="0" i="0" dirty="0">
                    <a:latin typeface="Cambria Math" panose="02040503050406030204" pitchFamily="18" charset="0"/>
                  </a:rPr>
                  <a:t>  </a:t>
                </a:r>
                <a:r>
                  <a:rPr lang="en-US" altLang="zh-CN" sz="2000" b="0" i="0" dirty="0">
                    <a:latin typeface="Cambria Math" panose="02040503050406030204" pitchFamily="18" charset="0"/>
                  </a:rPr>
                  <a:t>𝑋_𝑛</a:t>
                </a:r>
                <a:endParaRPr kumimoji="1" lang="zh-CN" altLang="en-US" sz="2000" dirty="0"/>
              </a:p>
              <a:p>
                <a:pPr marL="0" marR="0" lvl="0" indent="0" algn="l" defTabSz="12193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000" dirty="0"/>
                  <a:t> </a:t>
                </a:r>
                <a:r>
                  <a:rPr lang="en-US" altLang="zh-CN" sz="2000" b="0" i="0" dirty="0">
                    <a:latin typeface="Cambria Math" panose="02040503050406030204" pitchFamily="18" charset="0"/>
                  </a:rPr>
                  <a:t>𝑊_1</a:t>
                </a:r>
                <a:r>
                  <a:rPr lang="zh-CN" altLang="en-US" sz="2000" b="0" i="0" dirty="0">
                    <a:latin typeface="Cambria Math" panose="02040503050406030204" pitchFamily="18" charset="0"/>
                  </a:rPr>
                  <a:t>  </a:t>
                </a:r>
                <a:r>
                  <a:rPr lang="en-US" altLang="zh-CN" sz="2000" b="0" i="0" dirty="0">
                    <a:latin typeface="Cambria Math" panose="02040503050406030204" pitchFamily="18" charset="0"/>
                  </a:rPr>
                  <a:t>𝑊_2</a:t>
                </a:r>
                <a:r>
                  <a:rPr lang="zh-CN" altLang="en-US" sz="2000" b="0" i="0" dirty="0">
                    <a:latin typeface="Cambria Math" panose="02040503050406030204" pitchFamily="18" charset="0"/>
                  </a:rPr>
                  <a:t>  </a:t>
                </a:r>
                <a:r>
                  <a:rPr lang="en-US" altLang="zh-CN" sz="2000" b="0" i="0" dirty="0">
                    <a:latin typeface="Cambria Math" panose="02040503050406030204" pitchFamily="18" charset="0"/>
                  </a:rPr>
                  <a:t>𝑊_𝑛</a:t>
                </a:r>
                <a:endParaRPr kumimoji="1" lang="en-US" altLang="zh-CN" sz="2000" dirty="0"/>
              </a:p>
              <a:p>
                <a:pPr marL="0" marR="0" lvl="0" indent="0" algn="l" defTabSz="12193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000" dirty="0"/>
                  <a:t> </a:t>
                </a:r>
                <a:r>
                  <a:rPr lang="en-US" altLang="zh-CN" sz="2000" b="0" i="0" dirty="0">
                    <a:latin typeface="Cambria Math" panose="02040503050406030204" pitchFamily="18" charset="0"/>
                  </a:rPr>
                  <a:t>𝑂_1</a:t>
                </a:r>
                <a:r>
                  <a:rPr lang="zh-CN" altLang="en-US" sz="2000" b="0" i="0" dirty="0">
                    <a:latin typeface="Cambria Math" panose="02040503050406030204" pitchFamily="18" charset="0"/>
                  </a:rPr>
                  <a:t>  </a:t>
                </a:r>
                <a:r>
                  <a:rPr lang="en-US" altLang="zh-CN" sz="2000" b="0" i="0" dirty="0">
                    <a:latin typeface="Cambria Math" panose="02040503050406030204" pitchFamily="18" charset="0"/>
                  </a:rPr>
                  <a:t>𝑂_2</a:t>
                </a:r>
                <a:r>
                  <a:rPr lang="zh-CN" altLang="en-US" sz="2000" b="0" i="0" dirty="0">
                    <a:latin typeface="Cambria Math" panose="02040503050406030204" pitchFamily="18" charset="0"/>
                  </a:rPr>
                  <a:t>  </a:t>
                </a:r>
                <a:r>
                  <a:rPr lang="en-US" altLang="zh-CN" sz="2000" b="0" i="0" dirty="0">
                    <a:latin typeface="Cambria Math" panose="02040503050406030204" pitchFamily="18" charset="0"/>
                  </a:rPr>
                  <a:t>𝑂_𝑛</a:t>
                </a:r>
                <a:endParaRPr kumimoji="1" lang="zh-CN" altLang="en-US" sz="2000" dirty="0"/>
              </a:p>
              <a:p>
                <a:pPr marL="0" marR="0" lvl="0" indent="0" algn="l" defTabSz="12193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000" dirty="0"/>
              </a:p>
              <a:p>
                <a:pPr algn="l"/>
                <a:endParaRPr kumimoji="1" lang="zh-CN" altLang="en-US" sz="2000" dirty="0"/>
              </a:p>
              <a:p>
                <a:pPr algn="l"/>
                <a:endParaRPr kumimoji="1" lang="zh-CN" altLang="en-US" sz="2000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24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en-US" altLang="zh-CN" sz="2400" i="0" dirty="0">
                    <a:latin typeface="Cambria Math" panose="02040503050406030204" pitchFamily="18" charset="0"/>
                  </a:rPr>
                  <a:t>𝐺_</a:t>
                </a:r>
                <a:r>
                  <a:rPr lang="en-US" altLang="zh-CN" sz="2400" b="0" i="0" dirty="0">
                    <a:latin typeface="Cambria Math" panose="02040503050406030204" pitchFamily="18" charset="0"/>
                  </a:rPr>
                  <a:t>1 </a:t>
                </a:r>
                <a:r>
                  <a:rPr lang="en-US" altLang="zh-CN" sz="2400" i="0" dirty="0">
                    <a:latin typeface="Cambria Math" panose="02040503050406030204" pitchFamily="18" charset="0"/>
                  </a:rPr>
                  <a:t>𝐺_</a:t>
                </a:r>
                <a:r>
                  <a:rPr lang="en-US" altLang="zh-CN" sz="2400" b="0" i="0" dirty="0">
                    <a:latin typeface="Cambria Math" panose="02040503050406030204" pitchFamily="18" charset="0"/>
                  </a:rPr>
                  <a:t>2</a:t>
                </a:r>
                <a:r>
                  <a:rPr lang="zh-CN" altLang="en-US" sz="2400" b="0" i="0" dirty="0">
                    <a:latin typeface="Cambria Math" panose="02040503050406030204" pitchFamily="18" charset="0"/>
                  </a:rPr>
                  <a:t>  </a:t>
                </a:r>
                <a:r>
                  <a:rPr lang="en-US" altLang="zh-CN" sz="2400" i="0" dirty="0">
                    <a:latin typeface="Cambria Math" panose="02040503050406030204" pitchFamily="18" charset="0"/>
                  </a:rPr>
                  <a:t>𝐺_</a:t>
                </a:r>
                <a:r>
                  <a:rPr lang="en-US" altLang="zh-CN" sz="2400" b="0" i="0" dirty="0">
                    <a:latin typeface="Cambria Math" panose="02040503050406030204" pitchFamily="18" charset="0"/>
                  </a:rPr>
                  <a:t>𝑛</a:t>
                </a:r>
                <a:endParaRPr kumimoji="1" lang="zh-CN" altLang="en-US" sz="2000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212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2000" i="0" dirty="0">
                    <a:latin typeface="Cambria Math" panose="02040503050406030204" pitchFamily="18" charset="0"/>
                  </a:rPr>
                  <a:t>𝐺</a:t>
                </a:r>
                <a:endParaRPr kumimoji="1" lang="zh-CN" altLang="en-US" sz="2000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353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2000" i="0" dirty="0">
                    <a:latin typeface="Cambria Math" panose="02040503050406030204" pitchFamily="18" charset="0"/>
                  </a:rPr>
                  <a:t>𝑊</a:t>
                </a:r>
                <a:endParaRPr kumimoji="1" lang="zh-CN" altLang="en-US" sz="2000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839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2000" b="0" i="0" dirty="0">
                    <a:latin typeface="Cambria Math" panose="02040503050406030204" pitchFamily="18" charset="0"/>
                  </a:rPr>
                  <a:t>𝑊</a:t>
                </a:r>
                <a:endParaRPr kumimoji="1" lang="zh-CN" altLang="en-US" sz="2000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023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7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0799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5" y="620688"/>
            <a:ext cx="10963473" cy="589190"/>
          </a:xfrm>
          <a:prstGeom prst="rect">
            <a:avLst/>
          </a:prstGeom>
        </p:spPr>
        <p:txBody>
          <a:bodyPr/>
          <a:lstStyle>
            <a:lvl1pPr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7889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412776"/>
            <a:ext cx="10963473" cy="460851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62905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hyperlink" Target="https://chenzomi12.github.io/" TargetMode="Externa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hyperlink" Target="https://chenzomi12.github.io/" TargetMode="Externa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2024/3/20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  <p:sldLayoutId id="2147483982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2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  <p:sldLayoutId id="2147483983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1A87524-BAD3-6B42-AD00-A5B68C41E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C6353AA-78A9-F448-8F12-12AB976EF4CF}"/>
              </a:ext>
            </a:extLst>
          </p:cNvPr>
          <p:cNvSpPr/>
          <p:nvPr/>
        </p:nvSpPr>
        <p:spPr>
          <a:xfrm>
            <a:off x="0" y="1393158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EC4D62EC-86A7-694E-97EA-1BC3568B6C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7254" y="4827245"/>
            <a:ext cx="2378228" cy="643926"/>
          </a:xfrm>
          <a:prstGeom prst="rect">
            <a:avLst/>
          </a:prstGeom>
          <a:noFill/>
        </p:spPr>
        <p:txBody>
          <a:bodyPr anchor="ctr"/>
          <a:lstStyle/>
          <a:p>
            <a:pPr marL="0" indent="0">
              <a:buNone/>
            </a:pPr>
            <a:r>
              <a:rPr lang="en-US" altLang="zh-CN" sz="4800" dirty="0">
                <a:solidFill>
                  <a:schemeClr val="bg1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solidFill>
                <a:schemeClr val="bg1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10A5553-D5B0-9442-9EA8-BCC1B4251C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864651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4AF4F27A-0768-AC43-A6C5-95106ABDDF1F}"/>
              </a:ext>
            </a:extLst>
          </p:cNvPr>
          <p:cNvSpPr txBox="1">
            <a:spLocks/>
          </p:cNvSpPr>
          <p:nvPr/>
        </p:nvSpPr>
        <p:spPr>
          <a:xfrm>
            <a:off x="852696" y="1491224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</a:rPr>
              <a:t>大模型：分布式训练</a:t>
            </a:r>
            <a:endParaRPr lang="zh-CN" altLang="en-US" sz="6600" kern="0" dirty="0">
              <a:solidFill>
                <a:schemeClr val="bg1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3BD48845-C4A0-AB4D-8046-9EA85CD8CF11}"/>
              </a:ext>
            </a:extLst>
          </p:cNvPr>
          <p:cNvSpPr txBox="1">
            <a:spLocks/>
          </p:cNvSpPr>
          <p:nvPr/>
        </p:nvSpPr>
        <p:spPr>
          <a:xfrm>
            <a:off x="852696" y="2532343"/>
            <a:ext cx="10403883" cy="200296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en-US" altLang="zh-CN" sz="11500" kern="0">
                <a:solidFill>
                  <a:schemeClr val="bg1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DeepSpeed</a:t>
            </a:r>
            <a:endParaRPr lang="en-US" altLang="zh-CN" sz="11500" kern="0" dirty="0">
              <a:solidFill>
                <a:schemeClr val="bg1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8E44DC6-4CB4-E840-B26C-3F38AF6E0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并行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AB2113A-1832-E94C-9027-3F1B3F95E4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Zero Redundancy Optimizer</a:t>
            </a:r>
            <a:r>
              <a:rPr lang="zh-CN" altLang="en-US" dirty="0"/>
              <a:t>，一系列显存优化方法的统称：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en-US" altLang="zh-CN" dirty="0"/>
              <a:t>ZeRO-DP</a:t>
            </a:r>
            <a:r>
              <a:rPr lang="zh-CN" altLang="en-US" dirty="0"/>
              <a:t>（</a:t>
            </a:r>
            <a:r>
              <a:rPr lang="en-US" altLang="zh-CN" dirty="0"/>
              <a:t>Data Parallel</a:t>
            </a:r>
            <a:r>
              <a:rPr lang="zh-CN" altLang="en-US" dirty="0"/>
              <a:t>）：</a:t>
            </a:r>
            <a:r>
              <a:rPr lang="en-US" altLang="zh-CN" dirty="0"/>
              <a:t>ZeRO1/2/3</a:t>
            </a:r>
          </a:p>
          <a:p>
            <a:pPr marL="582006" lvl="1" indent="-342900">
              <a:buFont typeface="+mj-lt"/>
              <a:buAutoNum type="arabicPeriod"/>
            </a:pPr>
            <a:r>
              <a:rPr lang="en-US" altLang="zh-CN" dirty="0"/>
              <a:t>ZeRO-R</a:t>
            </a:r>
            <a:r>
              <a:rPr lang="zh-CN" altLang="en-US" dirty="0"/>
              <a:t>（</a:t>
            </a:r>
            <a:r>
              <a:rPr lang="en-US" altLang="zh-CN" dirty="0"/>
              <a:t>Reduce</a:t>
            </a:r>
            <a:r>
              <a:rPr lang="zh-CN" altLang="en-US" dirty="0"/>
              <a:t>）：</a:t>
            </a:r>
            <a:r>
              <a:rPr lang="en-US" altLang="zh-CN" dirty="0"/>
              <a:t> Activation Checkpointing</a:t>
            </a:r>
            <a:r>
              <a:rPr lang="zh-CN" altLang="en-US" dirty="0"/>
              <a:t>、</a:t>
            </a:r>
            <a:r>
              <a:rPr lang="en-US" altLang="zh-CN" dirty="0"/>
              <a:t> Memory Defragmentation</a:t>
            </a:r>
          </a:p>
          <a:p>
            <a:pPr marL="582006" lvl="1" indent="-342900">
              <a:buFont typeface="+mj-lt"/>
              <a:buAutoNum type="arabicPeriod"/>
            </a:pPr>
            <a:r>
              <a:rPr lang="en-US" altLang="zh-CN" dirty="0"/>
              <a:t>ZeRO-Offload</a:t>
            </a:r>
            <a:r>
              <a:rPr lang="zh-CN" altLang="en-US" dirty="0"/>
              <a:t>：</a:t>
            </a:r>
            <a:r>
              <a:rPr lang="en-US" altLang="zh-CN" dirty="0"/>
              <a:t> Offload Strategy</a:t>
            </a:r>
            <a:r>
              <a:rPr lang="zh-CN" altLang="en-US" dirty="0"/>
              <a:t> </a:t>
            </a:r>
            <a:r>
              <a:rPr lang="en-US" altLang="zh-CN" dirty="0"/>
              <a:t>&amp;&amp;</a:t>
            </a:r>
            <a:r>
              <a:rPr lang="zh-CN" altLang="en-US" dirty="0"/>
              <a:t> </a:t>
            </a:r>
            <a:r>
              <a:rPr lang="en-US" altLang="zh-CN" dirty="0"/>
              <a:t>Offload Schedule</a:t>
            </a:r>
          </a:p>
          <a:p>
            <a:pPr marL="582006" lvl="1" indent="-342900">
              <a:buFont typeface="+mj-lt"/>
              <a:buAutoNum type="arabicPeriod"/>
            </a:pPr>
            <a:r>
              <a:rPr lang="en-US" altLang="zh-CN" dirty="0"/>
              <a:t>ZeRO-Infinity</a:t>
            </a:r>
            <a:r>
              <a:rPr lang="zh-CN" altLang="en-US" dirty="0"/>
              <a:t>：</a:t>
            </a:r>
            <a:r>
              <a:rPr lang="en-US" altLang="zh-CN" b="1" dirty="0"/>
              <a:t> </a:t>
            </a:r>
            <a:r>
              <a:rPr lang="en-US" altLang="zh-CN" dirty="0"/>
              <a:t>Breaking the GPU Memory Wall for Extreme Scale Deep Learning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1378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C5388C5-E864-0E40-934F-0C7184BA8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ZeRO-DP</a:t>
            </a:r>
            <a:r>
              <a:rPr lang="zh-CN" altLang="en-US" dirty="0"/>
              <a:t>（</a:t>
            </a:r>
            <a:r>
              <a:rPr lang="en-US" altLang="zh-CN" dirty="0"/>
              <a:t>Data Parallel</a:t>
            </a:r>
            <a:r>
              <a:rPr lang="zh-CN" altLang="en-US" dirty="0"/>
              <a:t>）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2F577F9-36F1-F84E-B0FA-0FA19A48FA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Zero Redundancy Optimizer</a:t>
            </a:r>
            <a:r>
              <a:rPr lang="zh-CN" altLang="en-US" dirty="0"/>
              <a:t>，一系列显存优化方法的统称：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en-US" altLang="zh-CN" dirty="0"/>
              <a:t>ZeRO-DP</a:t>
            </a:r>
            <a:r>
              <a:rPr lang="zh-CN" altLang="en-US" dirty="0"/>
              <a:t>（</a:t>
            </a:r>
            <a:r>
              <a:rPr lang="en-US" altLang="zh-CN" dirty="0"/>
              <a:t>Data Parallel</a:t>
            </a:r>
            <a:r>
              <a:rPr lang="zh-CN" altLang="en-US" dirty="0"/>
              <a:t>）：</a:t>
            </a:r>
            <a:r>
              <a:rPr lang="en-US" altLang="zh-CN" dirty="0"/>
              <a:t>ZeRO1/2/3</a:t>
            </a:r>
          </a:p>
          <a:p>
            <a:r>
              <a:rPr lang="en-US" altLang="zh-CN" dirty="0">
                <a:solidFill>
                  <a:srgbClr val="C00000"/>
                </a:solidFill>
              </a:rPr>
              <a:t>Optimizer state partitioning</a:t>
            </a:r>
            <a:r>
              <a:rPr lang="zh-CN" altLang="en-US" dirty="0">
                <a:solidFill>
                  <a:srgbClr val="C00000"/>
                </a:solidFill>
              </a:rPr>
              <a:t>（</a:t>
            </a:r>
            <a:r>
              <a:rPr lang="en-US" altLang="zh-CN" dirty="0">
                <a:solidFill>
                  <a:srgbClr val="C00000"/>
                </a:solidFill>
              </a:rPr>
              <a:t>ZeRO stage 1</a:t>
            </a:r>
            <a:r>
              <a:rPr lang="zh-CN" altLang="en-US" dirty="0">
                <a:solidFill>
                  <a:srgbClr val="C00000"/>
                </a:solidFill>
              </a:rPr>
              <a:t>）：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只对 </a:t>
            </a:r>
            <a:r>
              <a:rPr lang="en-US" altLang="zh-CN" dirty="0"/>
              <a:t>optimizer</a:t>
            </a:r>
            <a:r>
              <a:rPr lang="zh-CN" altLang="en-US" dirty="0"/>
              <a:t> 状态进行切分，占用内存原始</a:t>
            </a:r>
            <a:r>
              <a:rPr lang="en-US" altLang="zh-CN" dirty="0"/>
              <a:t>1/4</a:t>
            </a:r>
            <a:r>
              <a:rPr lang="zh-CN" altLang="en-US" dirty="0"/>
              <a:t>；</a:t>
            </a:r>
          </a:p>
          <a:p>
            <a:r>
              <a:rPr lang="en-US" altLang="zh-CN" dirty="0">
                <a:solidFill>
                  <a:srgbClr val="C00000"/>
                </a:solidFill>
              </a:rPr>
              <a:t>Gradient partitioning</a:t>
            </a:r>
            <a:r>
              <a:rPr lang="zh-CN" altLang="en-US" dirty="0">
                <a:solidFill>
                  <a:srgbClr val="C00000"/>
                </a:solidFill>
              </a:rPr>
              <a:t>（</a:t>
            </a:r>
            <a:r>
              <a:rPr lang="en-US" altLang="zh-CN" dirty="0">
                <a:solidFill>
                  <a:srgbClr val="C00000"/>
                </a:solidFill>
              </a:rPr>
              <a:t>ZeRO stage 2</a:t>
            </a:r>
            <a:r>
              <a:rPr lang="zh-CN" altLang="en-US" dirty="0">
                <a:solidFill>
                  <a:srgbClr val="C00000"/>
                </a:solidFill>
              </a:rPr>
              <a:t>）：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对 </a:t>
            </a:r>
            <a:r>
              <a:rPr lang="en-US" altLang="zh-CN" dirty="0"/>
              <a:t>optimizer</a:t>
            </a:r>
            <a:r>
              <a:rPr lang="zh-CN" altLang="en-US" dirty="0"/>
              <a:t>  和 </a:t>
            </a:r>
            <a:r>
              <a:rPr lang="en-US" altLang="zh-CN" dirty="0"/>
              <a:t>grad</a:t>
            </a:r>
            <a:r>
              <a:rPr lang="zh-CN" altLang="en-US" dirty="0"/>
              <a:t> 进行切分，占用内存原始</a:t>
            </a:r>
            <a:r>
              <a:rPr lang="en-US" altLang="zh-CN" dirty="0"/>
              <a:t>1/8</a:t>
            </a:r>
            <a:r>
              <a:rPr lang="zh-CN" altLang="en-US" dirty="0"/>
              <a:t>；</a:t>
            </a:r>
          </a:p>
          <a:p>
            <a:r>
              <a:rPr lang="en-US" altLang="zh-CN" dirty="0">
                <a:solidFill>
                  <a:srgbClr val="C00000"/>
                </a:solidFill>
              </a:rPr>
              <a:t>Parameter partitioning</a:t>
            </a:r>
            <a:r>
              <a:rPr lang="zh-CN" altLang="en-US" dirty="0">
                <a:solidFill>
                  <a:srgbClr val="C00000"/>
                </a:solidFill>
              </a:rPr>
              <a:t>（</a:t>
            </a:r>
            <a:r>
              <a:rPr lang="en-US" altLang="zh-CN" dirty="0">
                <a:solidFill>
                  <a:srgbClr val="C00000"/>
                </a:solidFill>
              </a:rPr>
              <a:t>ZeRO stage 3</a:t>
            </a:r>
            <a:r>
              <a:rPr lang="zh-CN" altLang="en-US" dirty="0">
                <a:solidFill>
                  <a:srgbClr val="C00000"/>
                </a:solidFill>
              </a:rPr>
              <a:t>）：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对 </a:t>
            </a:r>
            <a:r>
              <a:rPr lang="en-US" altLang="zh-CN" dirty="0"/>
              <a:t>optimizer</a:t>
            </a:r>
            <a:r>
              <a:rPr lang="zh-CN" altLang="en-US" dirty="0"/>
              <a:t>、</a:t>
            </a:r>
            <a:r>
              <a:rPr lang="en-US" altLang="zh-CN" dirty="0"/>
              <a:t>grad</a:t>
            </a:r>
            <a:r>
              <a:rPr lang="zh-CN" altLang="en-US" dirty="0"/>
              <a:t> 和模型参数进行切分，内存减少与数据并行度和复杂度成线性关系，同时通信容量是数据并行性的 </a:t>
            </a:r>
            <a:r>
              <a:rPr lang="en-US" altLang="zh-CN" dirty="0"/>
              <a:t>1.5</a:t>
            </a:r>
            <a:r>
              <a:rPr lang="zh-CN" altLang="en-US" dirty="0"/>
              <a:t> 倍；</a:t>
            </a:r>
          </a:p>
        </p:txBody>
      </p:sp>
    </p:spTree>
    <p:extLst>
      <p:ext uri="{BB962C8B-B14F-4D97-AF65-F5344CB8AC3E}">
        <p14:creationId xmlns:p14="http://schemas.microsoft.com/office/powerpoint/2010/main" val="1582095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C5388C5-E864-0E40-934F-0C7184BA8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ZeRO-DP</a:t>
            </a:r>
            <a:r>
              <a:rPr lang="zh-CN" altLang="en-US" dirty="0"/>
              <a:t>（</a:t>
            </a:r>
            <a:r>
              <a:rPr lang="en-US" altLang="zh-CN" dirty="0"/>
              <a:t>Data Parallel</a:t>
            </a:r>
            <a:r>
              <a:rPr lang="zh-CN" altLang="en-US" dirty="0"/>
              <a:t>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3DE210F-9915-4145-A445-DA888B1BF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940" y="2974439"/>
            <a:ext cx="8330881" cy="3437584"/>
          </a:xfrm>
          <a:prstGeom prst="rect">
            <a:avLst/>
          </a:prstGeo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2F577F9-36F1-F84E-B0FA-0FA19A48FA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22131"/>
            <a:ext cx="10963473" cy="5132949"/>
          </a:xfrm>
        </p:spPr>
        <p:txBody>
          <a:bodyPr/>
          <a:lstStyle/>
          <a:p>
            <a:r>
              <a:rPr lang="en-US" altLang="zh-CN" sz="1800" dirty="0">
                <a:solidFill>
                  <a:srgbClr val="C00000"/>
                </a:solidFill>
              </a:rPr>
              <a:t>Optimizer state partitioning</a:t>
            </a:r>
            <a:r>
              <a:rPr lang="zh-CN" altLang="en-US" sz="1800" dirty="0">
                <a:solidFill>
                  <a:srgbClr val="C00000"/>
                </a:solidFill>
              </a:rPr>
              <a:t>（</a:t>
            </a:r>
            <a:r>
              <a:rPr lang="en-US" altLang="zh-CN" sz="1800" dirty="0">
                <a:solidFill>
                  <a:srgbClr val="C00000"/>
                </a:solidFill>
              </a:rPr>
              <a:t>ZeRO stage 1</a:t>
            </a:r>
            <a:r>
              <a:rPr lang="zh-CN" altLang="en-US" sz="1800" dirty="0">
                <a:solidFill>
                  <a:srgbClr val="C00000"/>
                </a:solidFill>
              </a:rPr>
              <a:t>）：</a:t>
            </a:r>
            <a:r>
              <a:rPr lang="zh-CN" altLang="en-US" sz="1800" dirty="0"/>
              <a:t>只对 </a:t>
            </a:r>
            <a:r>
              <a:rPr lang="en-US" altLang="zh-CN" sz="1800" dirty="0"/>
              <a:t>optimizer</a:t>
            </a:r>
            <a:r>
              <a:rPr lang="zh-CN" altLang="en-US" sz="1800" dirty="0"/>
              <a:t> 状态进行切分，占用内存原始</a:t>
            </a:r>
            <a:r>
              <a:rPr lang="en-US" altLang="zh-CN" sz="1800" dirty="0"/>
              <a:t>1/4</a:t>
            </a:r>
            <a:r>
              <a:rPr lang="zh-CN" altLang="en-US" sz="1800" dirty="0"/>
              <a:t>；</a:t>
            </a:r>
          </a:p>
          <a:p>
            <a:r>
              <a:rPr lang="en-US" altLang="zh-CN" sz="1800" dirty="0">
                <a:solidFill>
                  <a:srgbClr val="C00000"/>
                </a:solidFill>
              </a:rPr>
              <a:t>Gradient partitioning</a:t>
            </a:r>
            <a:r>
              <a:rPr lang="zh-CN" altLang="en-US" sz="1800" dirty="0">
                <a:solidFill>
                  <a:srgbClr val="C00000"/>
                </a:solidFill>
              </a:rPr>
              <a:t>（</a:t>
            </a:r>
            <a:r>
              <a:rPr lang="en-US" altLang="zh-CN" sz="1800" dirty="0">
                <a:solidFill>
                  <a:srgbClr val="C00000"/>
                </a:solidFill>
              </a:rPr>
              <a:t>ZeRO stage 2</a:t>
            </a:r>
            <a:r>
              <a:rPr lang="zh-CN" altLang="en-US" sz="1800" dirty="0">
                <a:solidFill>
                  <a:srgbClr val="C00000"/>
                </a:solidFill>
              </a:rPr>
              <a:t>）：</a:t>
            </a:r>
            <a:r>
              <a:rPr lang="zh-CN" altLang="en-US" sz="1800" dirty="0"/>
              <a:t>对 </a:t>
            </a:r>
            <a:r>
              <a:rPr lang="en-US" altLang="zh-CN" sz="1800" dirty="0"/>
              <a:t>optimizer</a:t>
            </a:r>
            <a:r>
              <a:rPr lang="zh-CN" altLang="en-US" sz="1800" dirty="0"/>
              <a:t>  和 </a:t>
            </a:r>
            <a:r>
              <a:rPr lang="en-US" altLang="zh-CN" sz="1800" dirty="0"/>
              <a:t>grad</a:t>
            </a:r>
            <a:r>
              <a:rPr lang="zh-CN" altLang="en-US" sz="1800" dirty="0"/>
              <a:t> 进行切分，占用内存原始</a:t>
            </a:r>
            <a:r>
              <a:rPr lang="en-US" altLang="zh-CN" sz="1800" dirty="0"/>
              <a:t>1/8</a:t>
            </a:r>
            <a:r>
              <a:rPr lang="zh-CN" altLang="en-US" sz="1800" dirty="0"/>
              <a:t>；</a:t>
            </a:r>
          </a:p>
          <a:p>
            <a:r>
              <a:rPr lang="en-US" altLang="zh-CN" sz="1800" dirty="0">
                <a:solidFill>
                  <a:srgbClr val="C00000"/>
                </a:solidFill>
              </a:rPr>
              <a:t>Parameter partitioning</a:t>
            </a:r>
            <a:r>
              <a:rPr lang="zh-CN" altLang="en-US" sz="1800" dirty="0">
                <a:solidFill>
                  <a:srgbClr val="C00000"/>
                </a:solidFill>
              </a:rPr>
              <a:t>（</a:t>
            </a:r>
            <a:r>
              <a:rPr lang="en-US" altLang="zh-CN" sz="1800" dirty="0">
                <a:solidFill>
                  <a:srgbClr val="C00000"/>
                </a:solidFill>
              </a:rPr>
              <a:t>ZeRO stage 3</a:t>
            </a:r>
            <a:r>
              <a:rPr lang="zh-CN" altLang="en-US" sz="1800" dirty="0">
                <a:solidFill>
                  <a:srgbClr val="C00000"/>
                </a:solidFill>
              </a:rPr>
              <a:t>）：</a:t>
            </a:r>
            <a:r>
              <a:rPr lang="zh-CN" altLang="en-US" sz="1800" dirty="0"/>
              <a:t>对 </a:t>
            </a:r>
            <a:r>
              <a:rPr lang="en-US" altLang="zh-CN" sz="1800" dirty="0"/>
              <a:t>optimizer</a:t>
            </a:r>
            <a:r>
              <a:rPr lang="zh-CN" altLang="en-US" sz="1800" dirty="0"/>
              <a:t>、</a:t>
            </a:r>
            <a:r>
              <a:rPr lang="en-US" altLang="zh-CN" sz="1800" dirty="0"/>
              <a:t>grad</a:t>
            </a:r>
            <a:r>
              <a:rPr lang="zh-CN" altLang="en-US" sz="1800" dirty="0"/>
              <a:t> 和模型参数进行切分，内存与数据并行线性关系，通信 </a:t>
            </a:r>
            <a:r>
              <a:rPr lang="en-US" altLang="zh-CN" sz="1800" dirty="0"/>
              <a:t>DP</a:t>
            </a:r>
            <a:r>
              <a:rPr lang="zh-CN" altLang="en-US" sz="1800" dirty="0"/>
              <a:t> </a:t>
            </a:r>
            <a:r>
              <a:rPr lang="en-US" altLang="zh-CN" sz="1800" dirty="0"/>
              <a:t>1.5X</a:t>
            </a:r>
            <a:r>
              <a:rPr lang="zh-CN" altLang="en-US" sz="1800" dirty="0"/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2038969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FE31543-5B7F-6741-AD9B-D578FE7D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ZeRO:</a:t>
            </a:r>
            <a:r>
              <a:rPr lang="zh-CN" altLang="en-US" dirty="0"/>
              <a:t> </a:t>
            </a:r>
            <a:r>
              <a:rPr lang="en-US" altLang="zh-CN" dirty="0"/>
              <a:t>Where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goes?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001AA3F-8FDD-0748-B089-DD1D54DA1E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4150588" cy="4994910"/>
          </a:xfrm>
          <a:ln w="57150">
            <a:solidFill>
              <a:schemeClr val="bg1">
                <a:lumMod val="95000"/>
              </a:schemeClr>
            </a:solidFill>
          </a:ln>
        </p:spPr>
        <p:txBody>
          <a:bodyPr anchor="ctr"/>
          <a:lstStyle/>
          <a:p>
            <a:r>
              <a:rPr lang="zh-CN" altLang="en-US" b="1" dirty="0">
                <a:solidFill>
                  <a:schemeClr val="tx1"/>
                </a:solidFill>
              </a:rPr>
              <a:t>模型本身相关且必须存储的参数</a:t>
            </a:r>
            <a:endParaRPr lang="en-US" altLang="zh-CN" b="1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Model States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zh-CN" altLang="en-US" dirty="0"/>
              <a:t>：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en-US" altLang="zh-CN" dirty="0"/>
              <a:t>Parameters</a:t>
            </a:r>
            <a:r>
              <a:rPr lang="zh-CN" altLang="en-US" dirty="0"/>
              <a:t> </a:t>
            </a:r>
            <a:r>
              <a:rPr lang="en-US" altLang="zh-CN" dirty="0"/>
              <a:t>(half)</a:t>
            </a:r>
            <a:r>
              <a:rPr lang="zh-CN" altLang="en-US" dirty="0"/>
              <a:t>：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bytes</a:t>
            </a:r>
          </a:p>
          <a:p>
            <a:pPr marL="582006" lvl="1" indent="-342900">
              <a:buFont typeface="+mj-lt"/>
              <a:buAutoNum type="arabicPeriod"/>
            </a:pPr>
            <a:r>
              <a:rPr lang="en-US" altLang="zh-CN" dirty="0"/>
              <a:t>Gradients</a:t>
            </a:r>
            <a:r>
              <a:rPr lang="zh-CN" altLang="en-US" dirty="0"/>
              <a:t> </a:t>
            </a:r>
            <a:r>
              <a:rPr lang="en-US" altLang="zh-CN" dirty="0"/>
              <a:t>(half)</a:t>
            </a:r>
            <a:r>
              <a:rPr lang="zh-CN" altLang="en-US" dirty="0"/>
              <a:t>：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bytes</a:t>
            </a:r>
          </a:p>
          <a:p>
            <a:r>
              <a:rPr lang="en-US" altLang="zh-CN" dirty="0">
                <a:solidFill>
                  <a:srgbClr val="C00000"/>
                </a:solidFill>
              </a:rPr>
              <a:t>Optimizer States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zh-CN" altLang="en-US" dirty="0"/>
              <a:t>：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en-US" altLang="zh-CN" dirty="0"/>
              <a:t>Master</a:t>
            </a:r>
            <a:r>
              <a:rPr lang="zh-CN" altLang="en-US" dirty="0"/>
              <a:t> </a:t>
            </a:r>
            <a:r>
              <a:rPr lang="en-US" altLang="zh-CN" dirty="0"/>
              <a:t>Weight</a:t>
            </a:r>
            <a:r>
              <a:rPr lang="zh-CN" altLang="en-US" dirty="0"/>
              <a:t> </a:t>
            </a:r>
            <a:r>
              <a:rPr lang="en-US" altLang="zh-CN" dirty="0"/>
              <a:t>(fp32)</a:t>
            </a:r>
            <a:r>
              <a:rPr lang="zh-CN" altLang="en-US" dirty="0"/>
              <a:t>：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bytes</a:t>
            </a:r>
          </a:p>
          <a:p>
            <a:pPr marL="582006" lvl="1" indent="-342900">
              <a:buFont typeface="+mj-lt"/>
              <a:buAutoNum type="arabicPeriod"/>
            </a:pPr>
            <a:r>
              <a:rPr lang="en-US" altLang="zh-CN" dirty="0"/>
              <a:t>Adam</a:t>
            </a:r>
            <a:r>
              <a:rPr lang="zh-CN" altLang="en-US" dirty="0"/>
              <a:t> </a:t>
            </a:r>
            <a:r>
              <a:rPr lang="en-US" altLang="zh-CN" dirty="0"/>
              <a:t>momentum</a:t>
            </a:r>
            <a:r>
              <a:rPr lang="zh-CN" altLang="en-US" dirty="0"/>
              <a:t> </a:t>
            </a:r>
            <a:r>
              <a:rPr lang="en-US" altLang="zh-CN" dirty="0"/>
              <a:t>(fp32)</a:t>
            </a:r>
            <a:r>
              <a:rPr lang="zh-CN" altLang="en-US" dirty="0"/>
              <a:t>：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bytes</a:t>
            </a:r>
          </a:p>
          <a:p>
            <a:pPr marL="582006" lvl="1" indent="-342900">
              <a:buFont typeface="+mj-lt"/>
              <a:buAutoNum type="arabicPeriod"/>
            </a:pPr>
            <a:r>
              <a:rPr lang="en-US" altLang="zh-CN" dirty="0"/>
              <a:t>Adam</a:t>
            </a:r>
            <a:r>
              <a:rPr lang="zh-CN" altLang="en-US" dirty="0"/>
              <a:t> </a:t>
            </a:r>
            <a:r>
              <a:rPr lang="en-US" altLang="zh-CN" dirty="0"/>
              <a:t>Variance</a:t>
            </a:r>
            <a:r>
              <a:rPr lang="zh-CN" altLang="en-US" dirty="0"/>
              <a:t> </a:t>
            </a:r>
            <a:r>
              <a:rPr lang="en-US" altLang="zh-CN" dirty="0"/>
              <a:t>(fp32)</a:t>
            </a:r>
            <a:r>
              <a:rPr lang="zh-CN" altLang="en-US" dirty="0"/>
              <a:t>：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bytes</a:t>
            </a:r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17654025-FB57-8C42-8AAC-BBF53A84FDC1}"/>
              </a:ext>
            </a:extLst>
          </p:cNvPr>
          <p:cNvSpPr txBox="1">
            <a:spLocks/>
          </p:cNvSpPr>
          <p:nvPr/>
        </p:nvSpPr>
        <p:spPr>
          <a:xfrm>
            <a:off x="5119435" y="1360170"/>
            <a:ext cx="6662257" cy="4994910"/>
          </a:xfrm>
          <a:prstGeom prst="rect">
            <a:avLst/>
          </a:prstGeom>
          <a:noFill/>
          <a:ln w="57150">
            <a:noFill/>
          </a:ln>
        </p:spPr>
        <p:txBody>
          <a:bodyPr anchor="ctr"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itchFamily="34" charset="0"/>
              <a:buChar char="•"/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99" indent="-304800" algn="l" defTabSz="1219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/>
              <a:t>假设模型参数量 </a:t>
            </a:r>
            <a:r>
              <a:rPr lang="el-GR" altLang="zh-CN" sz="1800" dirty="0"/>
              <a:t>Ψ </a:t>
            </a:r>
            <a:r>
              <a:rPr lang="zh-CN" altLang="el-GR" sz="1800" dirty="0"/>
              <a:t>，</a:t>
            </a:r>
            <a:r>
              <a:rPr lang="zh-CN" altLang="en-US" sz="1800" dirty="0"/>
              <a:t>使用</a:t>
            </a:r>
            <a:r>
              <a:rPr lang="en-US" altLang="zh-CN" sz="1800" dirty="0"/>
              <a:t>Adam</a:t>
            </a:r>
            <a:r>
              <a:rPr lang="zh-CN" altLang="en-US" sz="1800" dirty="0"/>
              <a:t>优化器混合精度训练：</a:t>
            </a:r>
          </a:p>
          <a:p>
            <a:pPr lvl="1"/>
            <a:r>
              <a:rPr lang="en-US" altLang="zh-CN" sz="1600" dirty="0"/>
              <a:t>a.</a:t>
            </a:r>
            <a:r>
              <a:rPr lang="zh-CN" altLang="en-US" sz="1600" dirty="0"/>
              <a:t>模型参数和梯度 </a:t>
            </a:r>
            <a:r>
              <a:rPr lang="en-US" altLang="zh-CN" sz="1600" dirty="0"/>
              <a:t>float16</a:t>
            </a:r>
            <a:r>
              <a:rPr lang="zh-CN" altLang="en-US" sz="1600" dirty="0"/>
              <a:t>，显存消耗为 </a:t>
            </a:r>
            <a:r>
              <a:rPr lang="en-US" altLang="zh-CN" sz="1600" dirty="0"/>
              <a:t>2</a:t>
            </a:r>
            <a:r>
              <a:rPr lang="el-GR" altLang="zh-CN" sz="1600" dirty="0"/>
              <a:t>Ψ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2</a:t>
            </a:r>
            <a:r>
              <a:rPr lang="el-GR" altLang="zh-CN" sz="1600" dirty="0"/>
              <a:t>Ψ</a:t>
            </a:r>
            <a:r>
              <a:rPr lang="zh-CN" altLang="en-US" sz="1600" dirty="0"/>
              <a:t>；</a:t>
            </a:r>
            <a:endParaRPr lang="zh-CN" altLang="el-GR" sz="1600" dirty="0"/>
          </a:p>
          <a:p>
            <a:pPr lvl="1"/>
            <a:r>
              <a:rPr lang="en-US" altLang="zh-CN" sz="1600" dirty="0"/>
              <a:t>Adam</a:t>
            </a:r>
            <a:r>
              <a:rPr lang="zh-CN" altLang="en-US" sz="1600" dirty="0"/>
              <a:t> 维护 </a:t>
            </a:r>
            <a:r>
              <a:rPr lang="en-US" altLang="zh-CN" sz="1600" dirty="0"/>
              <a:t>float32</a:t>
            </a:r>
            <a:r>
              <a:rPr lang="zh-CN" altLang="en-US" sz="1600" dirty="0"/>
              <a:t> 模型副本，消耗 </a:t>
            </a:r>
            <a:r>
              <a:rPr lang="en-US" altLang="zh-CN" sz="1600" dirty="0"/>
              <a:t>4</a:t>
            </a:r>
            <a:r>
              <a:rPr lang="el-GR" altLang="zh-CN" sz="1600" dirty="0"/>
              <a:t>Ψ</a:t>
            </a:r>
            <a:r>
              <a:rPr lang="zh-CN" altLang="en-US" sz="1600" dirty="0"/>
              <a:t>；</a:t>
            </a:r>
            <a:endParaRPr lang="en-US" altLang="zh-CN" sz="1600" dirty="0"/>
          </a:p>
          <a:p>
            <a:pPr lvl="1"/>
            <a:r>
              <a:rPr lang="en-US" altLang="zh-CN" sz="1600" dirty="0"/>
              <a:t>Adam</a:t>
            </a:r>
            <a:r>
              <a:rPr lang="zh-CN" altLang="en-US" sz="1600" dirty="0"/>
              <a:t> 辅助变量 </a:t>
            </a:r>
            <a:r>
              <a:rPr lang="en-US" altLang="zh-CN" sz="1600" dirty="0"/>
              <a:t>fp32</a:t>
            </a:r>
            <a:r>
              <a:rPr lang="zh-CN" altLang="en-US" sz="1600" dirty="0"/>
              <a:t> </a:t>
            </a:r>
            <a:r>
              <a:rPr lang="en-US" altLang="zh-CN" sz="1600" dirty="0"/>
              <a:t>momentum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fp32</a:t>
            </a:r>
            <a:r>
              <a:rPr lang="zh-CN" altLang="en-US" sz="1600" dirty="0"/>
              <a:t> </a:t>
            </a:r>
            <a:r>
              <a:rPr lang="en-US" altLang="zh-CN" sz="1600" dirty="0"/>
              <a:t>variance</a:t>
            </a:r>
            <a:r>
              <a:rPr lang="zh-CN" altLang="en-US" sz="1600" dirty="0"/>
              <a:t>，显存消耗 </a:t>
            </a:r>
            <a:r>
              <a:rPr lang="en-US" altLang="zh-CN" sz="1600" dirty="0"/>
              <a:t>4</a:t>
            </a:r>
            <a:r>
              <a:rPr lang="el-GR" altLang="zh-CN" sz="1600" dirty="0"/>
              <a:t>Ψ+4Ψ</a:t>
            </a:r>
            <a:r>
              <a:rPr lang="zh-CN" altLang="en-US" sz="1600" dirty="0"/>
              <a:t>；</a:t>
            </a:r>
            <a:endParaRPr lang="zh-CN" altLang="el-GR" sz="1600" dirty="0"/>
          </a:p>
          <a:p>
            <a:r>
              <a:rPr lang="zh-CN" altLang="en-US" sz="1800" dirty="0"/>
              <a:t>模型消耗 </a:t>
            </a:r>
            <a:r>
              <a:rPr lang="en-US" altLang="zh-CN" sz="1800" dirty="0"/>
              <a:t>2</a:t>
            </a:r>
            <a:r>
              <a:rPr lang="el-GR" altLang="zh-CN" sz="1800" dirty="0"/>
              <a:t>Ψ+2Ψ=4Ψ </a:t>
            </a:r>
            <a:r>
              <a:rPr lang="zh-CN" altLang="el-GR" sz="1800" dirty="0"/>
              <a:t>，</a:t>
            </a:r>
            <a:r>
              <a:rPr lang="en-US" altLang="zh-CN" sz="1800" dirty="0"/>
              <a:t>Adam</a:t>
            </a:r>
            <a:r>
              <a:rPr lang="zh-CN" altLang="en-US" sz="1800" dirty="0"/>
              <a:t> 消耗 </a:t>
            </a:r>
            <a:r>
              <a:rPr lang="en-US" altLang="zh-CN" sz="1800" dirty="0"/>
              <a:t>4</a:t>
            </a:r>
            <a:r>
              <a:rPr lang="el-GR" altLang="zh-CN" sz="1800" dirty="0"/>
              <a:t>Ψ+4Ψ+4Ψ=12Ψ</a:t>
            </a:r>
            <a:r>
              <a:rPr lang="zh-CN" altLang="en-US" sz="1800" dirty="0"/>
              <a:t>，总消耗 </a:t>
            </a:r>
            <a:r>
              <a:rPr lang="el-GR" altLang="zh-CN" sz="1800" dirty="0"/>
              <a:t>Ψ+12Ψ= 16Ψ </a:t>
            </a:r>
            <a:endParaRPr lang="en-US" altLang="zh-CN" sz="1800" dirty="0"/>
          </a:p>
          <a:p>
            <a:r>
              <a:rPr lang="zh-CN" altLang="en-US" sz="1800" dirty="0"/>
              <a:t>优化器显存占用表示 </a:t>
            </a:r>
            <a:r>
              <a:rPr lang="en-US" altLang="zh-CN" sz="1800" dirty="0"/>
              <a:t>K</a:t>
            </a:r>
            <a:r>
              <a:rPr lang="el-GR" altLang="zh-CN" sz="1800" dirty="0"/>
              <a:t>Ψ</a:t>
            </a:r>
            <a:r>
              <a:rPr lang="zh-CN" altLang="en-US" sz="1800" dirty="0"/>
              <a:t>（不同的优化器不同），则、混合精度训练显存占用 </a:t>
            </a:r>
            <a:r>
              <a:rPr lang="en-US" altLang="zh-CN" sz="1800" dirty="0"/>
              <a:t>4</a:t>
            </a:r>
            <a:r>
              <a:rPr lang="el-GR" altLang="zh-CN" sz="1800" dirty="0"/>
              <a:t>Ψ+</a:t>
            </a:r>
            <a:r>
              <a:rPr lang="en-US" altLang="zh-CN" sz="1800" dirty="0"/>
              <a:t>K</a:t>
            </a:r>
            <a:r>
              <a:rPr lang="el-GR" altLang="zh-CN" sz="1800" dirty="0"/>
              <a:t>Ψ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156717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B1EC5F-D4D1-9F4D-B4DC-8093C5CD4A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sz="7200" dirty="0"/>
              <a:t>2.1</a:t>
            </a:r>
            <a:r>
              <a:rPr lang="zh-CN" altLang="en-US" sz="7200" dirty="0"/>
              <a:t> </a:t>
            </a:r>
            <a:r>
              <a:rPr lang="en-US" altLang="zh-CN" sz="7200" dirty="0"/>
              <a:t>DeepSpeed</a:t>
            </a:r>
          </a:p>
          <a:p>
            <a:r>
              <a:rPr lang="en-US" altLang="zh-CN" dirty="0"/>
              <a:t>ZeRO-1</a:t>
            </a:r>
            <a:r>
              <a:rPr lang="zh-CN" altLang="en-US" dirty="0"/>
              <a:t> 原理</a:t>
            </a:r>
          </a:p>
        </p:txBody>
      </p:sp>
    </p:spTree>
    <p:extLst>
      <p:ext uri="{BB962C8B-B14F-4D97-AF65-F5344CB8AC3E}">
        <p14:creationId xmlns:p14="http://schemas.microsoft.com/office/powerpoint/2010/main" val="1245765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CFCC19-06C0-AE4B-BDCC-EF61FCEDC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算法原理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zh-CN" altLang="en-US" dirty="0"/>
                  <a:t>从 </a:t>
                </a:r>
                <a:r>
                  <a:rPr lang="en-US" altLang="zh-CN" dirty="0"/>
                  <a:t>optimizer state</a:t>
                </a:r>
                <a:r>
                  <a:rPr lang="zh-CN" altLang="en-US" dirty="0"/>
                  <a:t> 开始，</a:t>
                </a:r>
                <a:r>
                  <a:rPr lang="en-US" altLang="zh-CN" dirty="0"/>
                  <a:t>batch</a:t>
                </a:r>
                <a:r>
                  <a:rPr lang="zh-CN" altLang="en-US" dirty="0"/>
                  <a:t> 数据分成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 份，每块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一份；</a:t>
                </a:r>
                <a:endParaRPr lang="en-US" altLang="zh-CN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dirty="0"/>
                  <a:t>执行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Step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forward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&amp;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backward</a:t>
                </a:r>
                <a:r>
                  <a:rPr lang="zh-CN" altLang="en-US" dirty="0"/>
                  <a:t>后，各得一份梯度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dirty="0"/>
                  <a:t>对梯度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执行</a:t>
                </a:r>
                <a:r>
                  <a:rPr lang="en-US" altLang="zh-CN" dirty="0"/>
                  <a:t>All-Reduce</a:t>
                </a:r>
                <a:r>
                  <a:rPr lang="zh-CN" altLang="en-US" dirty="0"/>
                  <a:t>，得到完整梯度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altLang="zh-CN" dirty="0"/>
              </a:p>
              <a:p>
                <a:pPr marL="694190" lvl="1" indent="-457200"/>
                <a:r>
                  <a:rPr lang="zh-CN" altLang="en-US" dirty="0"/>
                  <a:t>单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通讯量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l-GR" altLang="zh-CN" i="0" dirty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l-GR" altLang="zh-CN" dirty="0"/>
                  <a:t> 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dirty="0"/>
                  <a:t>得到完整梯度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dirty="0"/>
                  <a:t>，对权重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dirty="0"/>
                  <a:t> 更新，而权重 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 更新由 </a:t>
                </a:r>
                <a:r>
                  <a:rPr lang="en-US" altLang="zh-CN" dirty="0"/>
                  <a:t>optimizer states</a:t>
                </a:r>
                <a:r>
                  <a:rPr lang="zh-CN" altLang="en-US" dirty="0"/>
                  <a:t> 和 </a:t>
                </a:r>
                <a:r>
                  <a:rPr lang="en-US" altLang="zh-CN" dirty="0"/>
                  <a:t>grad</a:t>
                </a:r>
                <a:r>
                  <a:rPr lang="zh-CN" altLang="en-US" dirty="0"/>
                  <a:t> 共同决定</a:t>
                </a:r>
                <a:endParaRPr lang="en-US" altLang="zh-CN" dirty="0"/>
              </a:p>
              <a:p>
                <a:pPr marL="694190" lvl="1" indent="-457200"/>
                <a:r>
                  <a:rPr lang="zh-CN" altLang="en-US" dirty="0"/>
                  <a:t>每块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有部分 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dirty="0"/>
                  <a:t>，对 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dirty="0"/>
                  <a:t> 执行 </a:t>
                </a:r>
                <a:r>
                  <a:rPr lang="en-US" altLang="zh-CN" dirty="0"/>
                  <a:t>All-Gather</a:t>
                </a:r>
                <a:r>
                  <a:rPr lang="zh-CN" altLang="en-US" dirty="0"/>
                  <a:t>，从其他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上更新好的部分 </a:t>
                </a:r>
                <a:endParaRPr lang="en-US" altLang="zh-CN" dirty="0"/>
              </a:p>
              <a:p>
                <a:pPr marL="694190" lvl="1" indent="-457200"/>
                <a:r>
                  <a:rPr lang="zh-CN" altLang="en-US" dirty="0"/>
                  <a:t>产生单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通讯量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dirty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0905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CFCC19-06C0-AE4B-BDCC-EF61FCEDC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1.</a:t>
                </a:r>
                <a:r>
                  <a:rPr lang="zh-CN" altLang="en-US" dirty="0"/>
                  <a:t> 从 </a:t>
                </a:r>
                <a:r>
                  <a:rPr lang="en-US" altLang="zh-CN" dirty="0"/>
                  <a:t>optimizer state</a:t>
                </a:r>
                <a:r>
                  <a:rPr lang="zh-CN" altLang="en-US" dirty="0"/>
                  <a:t> 开始，</a:t>
                </a:r>
                <a:r>
                  <a:rPr lang="en-US" altLang="zh-CN" dirty="0"/>
                  <a:t>batch</a:t>
                </a:r>
                <a:r>
                  <a:rPr lang="zh-CN" altLang="en-US" dirty="0"/>
                  <a:t> 数据分成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 份，每块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一份；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AB7B1DB6-8386-4D46-8DA7-3E4BE8088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2776" y="2346455"/>
            <a:ext cx="7171209" cy="400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1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CFCC19-06C0-AE4B-BDCC-EF61FCEDC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147604"/>
                <a:ext cx="10963473" cy="5207476"/>
              </a:xfrm>
            </p:spPr>
            <p:txBody>
              <a:bodyPr/>
              <a:lstStyle/>
              <a:p>
                <a:r>
                  <a:rPr lang="en-US" altLang="zh-CN" dirty="0"/>
                  <a:t>1.</a:t>
                </a:r>
                <a:r>
                  <a:rPr lang="zh-CN" altLang="en-US" dirty="0"/>
                  <a:t> 从 </a:t>
                </a:r>
                <a:r>
                  <a:rPr lang="en-US" altLang="zh-CN" dirty="0"/>
                  <a:t>optimizer state</a:t>
                </a:r>
                <a:r>
                  <a:rPr lang="zh-CN" altLang="en-US" dirty="0"/>
                  <a:t> 开始，</a:t>
                </a:r>
                <a:r>
                  <a:rPr lang="en-US" altLang="zh-CN" dirty="0"/>
                  <a:t>batch</a:t>
                </a:r>
                <a:r>
                  <a:rPr lang="zh-CN" altLang="en-US" dirty="0"/>
                  <a:t> 数据分成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 份，每块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一份；</a:t>
                </a:r>
                <a:endParaRPr lang="en-US" altLang="zh-CN" dirty="0"/>
              </a:p>
              <a:p>
                <a:r>
                  <a:rPr lang="en-US" altLang="zh-CN" dirty="0"/>
                  <a:t>2.</a:t>
                </a:r>
                <a:r>
                  <a:rPr lang="zh-CN" altLang="en-US" dirty="0"/>
                  <a:t> 执行 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 步 </a:t>
                </a:r>
                <a:r>
                  <a:rPr lang="en-US" altLang="zh-CN" dirty="0"/>
                  <a:t>Step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forward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&amp;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backward</a:t>
                </a:r>
                <a:r>
                  <a:rPr lang="zh-CN" altLang="en-US" dirty="0"/>
                  <a:t> 计算后，各得一份梯度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；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147604"/>
                <a:ext cx="10963473" cy="5207476"/>
              </a:xfrm>
              <a:blipFill>
                <a:blip r:embed="rId3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8D3CBD7D-9DE5-B64A-AE76-F5BF1B386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9766" y="2487770"/>
            <a:ext cx="7167600" cy="400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6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CFCC19-06C0-AE4B-BDCC-EF61FCEDC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147605"/>
                <a:ext cx="10963473" cy="5207476"/>
              </a:xfrm>
            </p:spPr>
            <p:txBody>
              <a:bodyPr/>
              <a:lstStyle/>
              <a:p>
                <a:r>
                  <a:rPr lang="en-US" altLang="zh-CN" dirty="0"/>
                  <a:t>3.</a:t>
                </a:r>
                <a:r>
                  <a:rPr lang="zh-CN" altLang="en-US" dirty="0"/>
                  <a:t> 对梯度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执行</a:t>
                </a:r>
                <a:r>
                  <a:rPr lang="en-US" altLang="zh-CN" dirty="0"/>
                  <a:t>All-Reduce</a:t>
                </a:r>
                <a:r>
                  <a:rPr lang="zh-CN" altLang="en-US" dirty="0"/>
                  <a:t>，得到完整梯度 </a:t>
                </a:r>
                <a14:m>
                  <m:oMath xmlns:m="http://schemas.openxmlformats.org/officeDocument/2006/math"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；</m:t>
                    </m:r>
                  </m:oMath>
                </a14:m>
                <a:endParaRPr lang="en-US" altLang="zh-CN" b="0" dirty="0"/>
              </a:p>
              <a:p>
                <a:pPr lvl="1"/>
                <a:r>
                  <a:rPr lang="zh-CN" altLang="en-US" dirty="0"/>
                  <a:t>单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通讯量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l-GR" altLang="zh-CN" i="0" dirty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l-GR" altLang="zh-CN" dirty="0"/>
                  <a:t> </a:t>
                </a:r>
                <a:r>
                  <a:rPr lang="zh-CN" altLang="en-US" dirty="0"/>
                  <a:t>；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147605"/>
                <a:ext cx="10963473" cy="5207476"/>
              </a:xfrm>
              <a:blipFill>
                <a:blip r:embed="rId3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FF1646BF-9D96-B644-B67D-E4B16CD712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1571" y="2447356"/>
            <a:ext cx="7167600" cy="400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178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CFCC19-06C0-AE4B-BDCC-EF61FCEDC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原理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C19985A-39B7-C646-8B68-23C19EEF6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2170" y="2443519"/>
            <a:ext cx="7167600" cy="40267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147604"/>
                <a:ext cx="10963473" cy="5207476"/>
              </a:xfrm>
            </p:spPr>
            <p:txBody>
              <a:bodyPr/>
              <a:lstStyle/>
              <a:p>
                <a:r>
                  <a:rPr lang="en-US" altLang="zh-CN" dirty="0"/>
                  <a:t>4.</a:t>
                </a:r>
                <a:r>
                  <a:rPr lang="zh-CN" altLang="en-US" dirty="0"/>
                  <a:t> 得到完整梯度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dirty="0"/>
                  <a:t>，对权重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dirty="0"/>
                  <a:t> 更新，而权重 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 更新由 </a:t>
                </a:r>
                <a:r>
                  <a:rPr lang="en-US" altLang="zh-CN" dirty="0"/>
                  <a:t>optimizer states</a:t>
                </a:r>
                <a:r>
                  <a:rPr lang="zh-CN" altLang="en-US" dirty="0"/>
                  <a:t> 和 </a:t>
                </a:r>
                <a:r>
                  <a:rPr lang="en-US" altLang="zh-CN" dirty="0"/>
                  <a:t>grad</a:t>
                </a:r>
                <a:r>
                  <a:rPr lang="zh-CN" altLang="en-US" dirty="0"/>
                  <a:t> 共同决定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每块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有部分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dirty="0"/>
                  <a:t>，对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dirty="0"/>
                  <a:t> 执行 </a:t>
                </a:r>
                <a:r>
                  <a:rPr lang="en-US" altLang="zh-CN" dirty="0"/>
                  <a:t>All-Gather</a:t>
                </a:r>
                <a:r>
                  <a:rPr lang="zh-CN" altLang="en-US" dirty="0"/>
                  <a:t>，从其他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上更新好的部分 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产生单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通讯量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0" dirty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147604"/>
                <a:ext cx="10963473" cy="5207476"/>
              </a:xfrm>
              <a:blipFill>
                <a:blip r:embed="rId3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3825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bg1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477321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97441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40384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51778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97441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40384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56856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304237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51617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306888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57420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476078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97317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302538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40259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9961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9961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9961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45702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55404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55404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55404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CFCC19-06C0-AE4B-BDCC-EF61FCEDC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原理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043F32-8267-244E-BA70-FC9FF4877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1571" y="2444667"/>
            <a:ext cx="7167600" cy="40267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147604"/>
                <a:ext cx="10963473" cy="5207476"/>
              </a:xfrm>
            </p:spPr>
            <p:txBody>
              <a:bodyPr/>
              <a:lstStyle/>
              <a:p>
                <a:r>
                  <a:rPr lang="en-US" altLang="zh-CN" dirty="0"/>
                  <a:t>4.</a:t>
                </a:r>
                <a:r>
                  <a:rPr lang="zh-CN" altLang="en-US" dirty="0"/>
                  <a:t> 得到完整梯度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dirty="0"/>
                  <a:t>，对权重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dirty="0"/>
                  <a:t> 更新，而权重 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 更新由 </a:t>
                </a:r>
                <a:r>
                  <a:rPr lang="en-US" altLang="zh-CN" dirty="0"/>
                  <a:t>optimizer states</a:t>
                </a:r>
                <a:r>
                  <a:rPr lang="zh-CN" altLang="en-US" dirty="0"/>
                  <a:t> 和 </a:t>
                </a:r>
                <a:r>
                  <a:rPr lang="en-US" altLang="zh-CN" dirty="0"/>
                  <a:t>grad</a:t>
                </a:r>
                <a:r>
                  <a:rPr lang="zh-CN" altLang="en-US" dirty="0"/>
                  <a:t> 共同决定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每块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有部分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dirty="0"/>
                  <a:t>，对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dirty="0"/>
                  <a:t> 执行 </a:t>
                </a:r>
                <a:r>
                  <a:rPr lang="en-US" altLang="zh-CN" dirty="0"/>
                  <a:t>All-Gather</a:t>
                </a:r>
                <a:r>
                  <a:rPr lang="zh-CN" altLang="en-US" dirty="0"/>
                  <a:t>，从其他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上更新好的部分 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产生单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通讯量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dirty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147604"/>
                <a:ext cx="10963473" cy="5207476"/>
              </a:xfrm>
              <a:blipFill>
                <a:blip r:embed="rId4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0451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CFCC19-06C0-AE4B-BDCC-EF61FCEDC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实际执行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147604"/>
                <a:ext cx="10963473" cy="5207476"/>
              </a:xfrm>
            </p:spPr>
            <p:txBody>
              <a:bodyPr/>
              <a:lstStyle/>
              <a:p>
                <a:pPr marL="457200" lvl="1" indent="-457200"/>
                <a:r>
                  <a:rPr lang="en-US" altLang="zh-CN" sz="2000" dirty="0"/>
                  <a:t>3.</a:t>
                </a:r>
                <a:r>
                  <a:rPr lang="zh-CN" altLang="en-US" sz="2000" dirty="0"/>
                  <a:t> 对梯度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000" dirty="0"/>
                  <a:t> 执行 </a:t>
                </a:r>
                <a:r>
                  <a:rPr lang="en-US" altLang="zh-CN" sz="2000" dirty="0"/>
                  <a:t>scatter-reduce</a:t>
                </a:r>
                <a:r>
                  <a:rPr lang="zh-CN" altLang="en-US" sz="2000" dirty="0"/>
                  <a:t>，各 </a:t>
                </a:r>
                <a:r>
                  <a:rPr lang="en-US" altLang="zh-CN" sz="2000" dirty="0"/>
                  <a:t>NPU</a:t>
                </a:r>
                <a:r>
                  <a:rPr lang="zh-CN" altLang="en-US" sz="2000" dirty="0"/>
                  <a:t> 维护 </a:t>
                </a:r>
                <a:r>
                  <a:rPr lang="en-US" altLang="zh-CN" sz="2000" dirty="0"/>
                  <a:t>Optimizer</a:t>
                </a:r>
                <a:r>
                  <a:rPr lang="zh-CN" altLang="en-US" sz="2000" dirty="0"/>
                  <a:t> 更新对应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sz="2000" dirty="0"/>
              </a:p>
              <a:p>
                <a:pPr marL="457200" lvl="1" indent="-457200"/>
                <a:r>
                  <a:rPr lang="en-US" altLang="zh-CN" sz="2000" dirty="0"/>
                  <a:t>4.</a:t>
                </a:r>
                <a:r>
                  <a:rPr lang="zh-CN" altLang="en-US" sz="2000" dirty="0"/>
                  <a:t> 再对权重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000" dirty="0"/>
                  <a:t> 执行 </a:t>
                </a:r>
                <a:r>
                  <a:rPr lang="en-US" altLang="zh-CN" sz="2000" dirty="0"/>
                  <a:t>all-gather</a:t>
                </a:r>
                <a:r>
                  <a:rPr lang="zh-CN" altLang="en-US" sz="2000" dirty="0"/>
                  <a:t> 使得每 </a:t>
                </a:r>
                <a:r>
                  <a:rPr lang="en-US" altLang="zh-CN" sz="2000" dirty="0"/>
                  <a:t>NPU</a:t>
                </a:r>
                <a:r>
                  <a:rPr lang="zh-CN" altLang="en-US" sz="2000" dirty="0"/>
                  <a:t> 都有更新后完整 </a:t>
                </a:r>
                <a:r>
                  <a:rPr lang="en-US" altLang="zh-CN" sz="2000" dirty="0"/>
                  <a:t>W</a:t>
                </a:r>
                <a:r>
                  <a:rPr lang="zh-CN" altLang="en-US" sz="2000" dirty="0"/>
                  <a:t>，最终通讯量为 </a:t>
                </a:r>
                <a:r>
                  <a:rPr lang="en-US" altLang="zh-CN" sz="2000" dirty="0"/>
                  <a:t>2</a:t>
                </a:r>
                <a:r>
                  <a:rPr lang="el-GR" altLang="zh-CN" sz="2000" dirty="0"/>
                  <a:t>Φ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147604"/>
                <a:ext cx="10963473" cy="5207476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9386778F-046C-704F-965F-9DAF9D157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1571" y="2444712"/>
            <a:ext cx="7167600" cy="402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00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7C3D4FF-40DE-5946-B0A4-096B4CB0B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9F0C12F9-3073-F04F-8808-87673C276E2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solidFill>
                      <a:srgbClr val="C00000"/>
                    </a:solidFill>
                  </a:rPr>
                  <a:t>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𝑜𝑠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 阶段优化器状态划分：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zh-CN" altLang="en-US" dirty="0"/>
                  <a:t>根据 </a:t>
                </a:r>
                <a:r>
                  <a:rPr lang="en-US" altLang="zh-CN" dirty="0"/>
                  <a:t>DP</a:t>
                </a:r>
                <a:r>
                  <a:rPr lang="zh-CN" altLang="en-US" dirty="0"/>
                  <a:t> 维度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dirty="0"/>
                  <a:t> 将 </a:t>
                </a:r>
                <a:r>
                  <a:rPr lang="en-US" altLang="zh-CN" dirty="0"/>
                  <a:t>Adam</a:t>
                </a:r>
                <a:r>
                  <a:rPr lang="zh-CN" altLang="en-US" dirty="0"/>
                  <a:t> 优化器状态划分为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dirty="0"/>
                  <a:t> 等份；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每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需要存储和更新总优化器状态的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dirty="0"/>
                  <a:t>，并更新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dirty="0"/>
                  <a:t> 参数；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每训练 </a:t>
                </a:r>
                <a:r>
                  <a:rPr lang="en-US" altLang="zh-CN" dirty="0"/>
                  <a:t>Step</a:t>
                </a:r>
                <a:r>
                  <a:rPr lang="zh-CN" altLang="en-US" dirty="0"/>
                  <a:t> 末尾，使用 </a:t>
                </a:r>
                <a:r>
                  <a:rPr lang="en-US" altLang="zh-CN" dirty="0"/>
                  <a:t>all-gather</a:t>
                </a:r>
                <a:r>
                  <a:rPr lang="zh-CN" altLang="en-US" dirty="0"/>
                  <a:t> 获得整个参数的更新完整的权重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marL="0" lvl="1" indent="0">
                  <a:buNone/>
                </a:pPr>
                <a:endParaRPr lang="en-US" altLang="zh-CN" sz="2000" dirty="0"/>
              </a:p>
              <a:p>
                <a:pPr marL="239106" lvl="1" indent="-239106">
                  <a:buFont typeface="Arial" pitchFamily="34" charset="0"/>
                  <a:buChar char="•"/>
                </a:pPr>
                <a:r>
                  <a:rPr lang="zh-CN" altLang="en-US" sz="2000" dirty="0">
                    <a:solidFill>
                      <a:srgbClr val="C00000"/>
                    </a:solidFill>
                  </a:rPr>
                  <a:t>显存分析：</a:t>
                </a:r>
                <a:endParaRPr lang="en-US" altLang="zh-CN" sz="200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zh-CN" altLang="en-US" dirty="0"/>
                  <a:t>显存从 </a:t>
                </a:r>
                <a:r>
                  <a:rPr lang="en-US" altLang="zh-CN" dirty="0"/>
                  <a:t>4</a:t>
                </a:r>
                <a:r>
                  <a:rPr lang="el-GR" altLang="zh-CN" dirty="0"/>
                  <a:t>Ψ </a:t>
                </a:r>
                <a:r>
                  <a:rPr lang="en-US" altLang="zh-CN" dirty="0"/>
                  <a:t>+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K</a:t>
                </a:r>
                <a:r>
                  <a:rPr lang="el-GR" altLang="zh-CN" dirty="0"/>
                  <a:t>Ψ</a:t>
                </a:r>
                <a:r>
                  <a:rPr lang="zh-CN" altLang="en-US" dirty="0"/>
                  <a:t> 降低到 </a:t>
                </a:r>
                <a:r>
                  <a:rPr lang="en-US" altLang="zh-CN" dirty="0"/>
                  <a:t>4</a:t>
                </a:r>
                <a:r>
                  <a:rPr lang="el-GR" altLang="zh-CN" dirty="0"/>
                  <a:t>Ψ </a:t>
                </a:r>
                <a:r>
                  <a:rPr lang="en-US" altLang="zh-CN" dirty="0"/>
                  <a:t>+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K</a:t>
                </a:r>
                <a:r>
                  <a:rPr lang="el-GR" altLang="zh-CN" dirty="0"/>
                  <a:t>Ψ</a:t>
                </a:r>
                <a:r>
                  <a:rPr lang="en-US" altLang="zh-CN" dirty="0"/>
                  <a:t>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dirty="0"/>
                  <a:t> 很大时，显存占用接近于 </a:t>
                </a:r>
                <a:r>
                  <a:rPr lang="en-US" altLang="zh-CN" dirty="0"/>
                  <a:t>4</a:t>
                </a:r>
                <a:r>
                  <a:rPr lang="el-GR" altLang="zh-CN" dirty="0"/>
                  <a:t>Ψ</a:t>
                </a:r>
                <a:r>
                  <a:rPr lang="zh-CN" altLang="en-US" dirty="0"/>
                  <a:t>，带来 </a:t>
                </a:r>
                <a:r>
                  <a:rPr lang="en-US" altLang="zh-CN" dirty="0"/>
                  <a:t>4</a:t>
                </a:r>
                <a:r>
                  <a:rPr lang="zh-CN" altLang="en-US" dirty="0"/>
                  <a:t> 倍显存节约。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9F0C12F9-3073-F04F-8808-87673C276E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7297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5BDA334-0B0F-E74A-866D-10B235AD3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计算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43BF5E-4AC3-4B49-AFB9-9F2C2A5AD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84" y="1583494"/>
            <a:ext cx="11022573" cy="454826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101E878-D28E-9748-80E6-F6E101FD13C5}"/>
              </a:ext>
            </a:extLst>
          </p:cNvPr>
          <p:cNvSpPr/>
          <p:nvPr/>
        </p:nvSpPr>
        <p:spPr>
          <a:xfrm>
            <a:off x="623635" y="3165231"/>
            <a:ext cx="10963473" cy="87225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900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B1EC5F-D4D1-9F4D-B4DC-8093C5CD4A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sz="7200" dirty="0"/>
              <a:t>2.2</a:t>
            </a:r>
            <a:r>
              <a:rPr lang="zh-CN" altLang="en-US" sz="7200" dirty="0"/>
              <a:t> </a:t>
            </a:r>
            <a:r>
              <a:rPr lang="en-US" altLang="zh-CN" sz="7200" dirty="0"/>
              <a:t>DeepSpeed</a:t>
            </a:r>
          </a:p>
          <a:p>
            <a:r>
              <a:rPr lang="en-US" altLang="zh-CN" dirty="0"/>
              <a:t>ZeRO-2</a:t>
            </a:r>
            <a:r>
              <a:rPr lang="zh-CN" altLang="en-US" dirty="0"/>
              <a:t> 原理</a:t>
            </a:r>
          </a:p>
        </p:txBody>
      </p:sp>
    </p:spTree>
    <p:extLst>
      <p:ext uri="{BB962C8B-B14F-4D97-AF65-F5344CB8AC3E}">
        <p14:creationId xmlns:p14="http://schemas.microsoft.com/office/powerpoint/2010/main" val="2066247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CFCC19-06C0-AE4B-BDCC-EF61FCEDC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solidFill>
                      <a:srgbClr val="C00000"/>
                    </a:solidFill>
                  </a:rPr>
                  <a:t>梯度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Grad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 也进行切分，每个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NPU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 各自维护一块梯度。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dirty="0"/>
                  <a:t>从 </a:t>
                </a:r>
                <a:r>
                  <a:rPr lang="en-US" altLang="zh-CN" dirty="0"/>
                  <a:t>optimizer state</a:t>
                </a:r>
                <a:r>
                  <a:rPr lang="zh-CN" altLang="en-US" dirty="0"/>
                  <a:t> 开始，</a:t>
                </a:r>
                <a:r>
                  <a:rPr lang="en-US" altLang="zh-CN" dirty="0"/>
                  <a:t>batch</a:t>
                </a:r>
                <a:r>
                  <a:rPr lang="zh-CN" altLang="en-US" dirty="0"/>
                  <a:t> 数据分成 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 份，每块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一份</a:t>
                </a:r>
                <a:endParaRPr lang="en-US" altLang="zh-CN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dirty="0"/>
                  <a:t>执行 </a:t>
                </a:r>
                <a:r>
                  <a:rPr lang="en-US" altLang="zh-CN" dirty="0"/>
                  <a:t>One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Step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forward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&amp;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backward</a:t>
                </a:r>
                <a:r>
                  <a:rPr lang="zh-CN" altLang="en-US" dirty="0"/>
                  <a:t> 后，各得一份梯度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dirty="0"/>
                  <a:t>对梯度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执行 </a:t>
                </a:r>
                <a:r>
                  <a:rPr lang="en-US" altLang="zh-CN" dirty="0"/>
                  <a:t>Reduce-Scatter</a:t>
                </a:r>
                <a:r>
                  <a:rPr lang="zh-CN" altLang="en-US" dirty="0"/>
                  <a:t>，保证每个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所维持的梯度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是聚合梯度：</a:t>
                </a:r>
                <a:endParaRPr lang="en-US" altLang="zh-CN" dirty="0"/>
              </a:p>
              <a:p>
                <a:pPr marL="694190" lvl="1" indent="-457200"/>
                <a:r>
                  <a:rPr lang="en-US" altLang="zh-CN" sz="2000" dirty="0"/>
                  <a:t>e.g.</a:t>
                </a:r>
                <a:r>
                  <a:rPr lang="zh-CN" altLang="en-US" sz="2000" dirty="0"/>
                  <a:t> 对 </a:t>
                </a:r>
                <a:r>
                  <a:rPr lang="en-US" altLang="zh-CN" sz="2000" dirty="0"/>
                  <a:t>NPU1</a:t>
                </a:r>
                <a:r>
                  <a:rPr lang="zh-CN" altLang="en-US" sz="2000" dirty="0"/>
                  <a:t> 负责维护梯度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/>
                  <a:t>，其他 </a:t>
                </a:r>
                <a:r>
                  <a:rPr lang="en-US" altLang="zh-CN" sz="2000" dirty="0"/>
                  <a:t>NPU</a:t>
                </a:r>
                <a:r>
                  <a:rPr lang="zh-CN" altLang="en-US" sz="2000" dirty="0"/>
                  <a:t> 只需要把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dirty="0"/>
                  <a:t> 对应位置梯度发给 </a:t>
                </a:r>
                <a:r>
                  <a:rPr lang="en-US" altLang="zh-CN" sz="2000" dirty="0"/>
                  <a:t>NPU1</a:t>
                </a:r>
                <a:r>
                  <a:rPr lang="zh-CN" altLang="en-US" sz="2000" dirty="0"/>
                  <a:t> 即可；</a:t>
                </a:r>
                <a:endParaRPr lang="en-US" altLang="zh-CN" sz="2000" dirty="0"/>
              </a:p>
              <a:p>
                <a:pPr marL="694190" lvl="1" indent="-457200"/>
                <a:r>
                  <a:rPr lang="zh-CN" altLang="en-US" sz="2000" dirty="0"/>
                  <a:t>汇总完毕后白色块对 </a:t>
                </a:r>
                <a:r>
                  <a:rPr lang="en-US" altLang="zh-CN" sz="2000" dirty="0"/>
                  <a:t>NPU1</a:t>
                </a:r>
                <a:r>
                  <a:rPr lang="zh-CN" altLang="en-US" sz="2000" dirty="0"/>
                  <a:t> 无用从显存移除，单卡通讯量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dirty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000" dirty="0"/>
                  <a:t>；</a:t>
                </a:r>
                <a:endParaRPr lang="en-US" altLang="zh-CN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dirty="0"/>
                  <a:t>每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和 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更新相应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，即每块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维护独立的权重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dirty="0"/>
                  <a:t>最后对权重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执行 </a:t>
                </a:r>
                <a:r>
                  <a:rPr lang="en-US" altLang="zh-CN" dirty="0"/>
                  <a:t>All-Gather</a:t>
                </a:r>
                <a:r>
                  <a:rPr lang="zh-CN" altLang="en-US" dirty="0"/>
                  <a:t>，将其他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同步一份完整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dirty="0"/>
                  <a:t>，单卡通讯量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0" dirty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l-GR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9526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CFCC19-06C0-AE4B-BDCC-EF61FCEDC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258784"/>
                <a:ext cx="10963473" cy="5096296"/>
              </a:xfrm>
            </p:spPr>
            <p:txBody>
              <a:bodyPr/>
              <a:lstStyle/>
              <a:p>
                <a:r>
                  <a:rPr lang="en-US" altLang="zh-CN" sz="2000" dirty="0"/>
                  <a:t>1.</a:t>
                </a:r>
                <a:r>
                  <a:rPr lang="zh-CN" altLang="en-US" sz="2000" dirty="0"/>
                  <a:t> 从 </a:t>
                </a:r>
                <a:r>
                  <a:rPr lang="en-US" altLang="zh-CN" sz="2000" dirty="0"/>
                  <a:t>optimizer state</a:t>
                </a:r>
                <a:r>
                  <a:rPr lang="zh-CN" altLang="en-US" sz="2000" dirty="0"/>
                  <a:t> 开始，</a:t>
                </a:r>
                <a:r>
                  <a:rPr lang="en-US" altLang="zh-CN" sz="2000" dirty="0"/>
                  <a:t>batch</a:t>
                </a:r>
                <a:r>
                  <a:rPr lang="zh-CN" altLang="en-US" sz="2000" dirty="0"/>
                  <a:t> 数据分成 </a:t>
                </a:r>
                <a14:m>
                  <m:oMath xmlns:m="http://schemas.openxmlformats.org/officeDocument/2006/math"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2000" dirty="0"/>
                  <a:t> 份，每块 </a:t>
                </a:r>
                <a:r>
                  <a:rPr lang="en-US" altLang="zh-CN" sz="2000" dirty="0"/>
                  <a:t>NPU</a:t>
                </a:r>
                <a:r>
                  <a:rPr lang="zh-CN" altLang="en-US" sz="2000" dirty="0"/>
                  <a:t> 一份</a:t>
                </a:r>
                <a:endParaRPr lang="en-US" altLang="zh-CN" dirty="0"/>
              </a:p>
              <a:p>
                <a:r>
                  <a:rPr lang="en-US" altLang="zh-CN" sz="2000" dirty="0"/>
                  <a:t>2.</a:t>
                </a:r>
                <a:r>
                  <a:rPr lang="zh-CN" altLang="en-US" sz="2000" dirty="0"/>
                  <a:t> 执行 </a:t>
                </a:r>
                <a:r>
                  <a:rPr lang="en-US" altLang="zh-CN" sz="2000" dirty="0"/>
                  <a:t>One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Step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forward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&amp;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backward</a:t>
                </a:r>
                <a:r>
                  <a:rPr lang="zh-CN" altLang="en-US" sz="2000" dirty="0"/>
                  <a:t> 后，各得一份梯度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258784"/>
                <a:ext cx="10963473" cy="5096296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B2B56713-0B56-914D-A264-E7354563E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4581" y="2436753"/>
            <a:ext cx="7167600" cy="400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29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CFCC19-06C0-AE4B-BDCC-EF61FCEDC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3.</a:t>
                </a:r>
                <a:r>
                  <a:rPr lang="zh-CN" altLang="en-US" dirty="0"/>
                  <a:t> 对梯度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执行 </a:t>
                </a:r>
                <a:r>
                  <a:rPr lang="en-US" altLang="zh-CN" dirty="0"/>
                  <a:t>Reduce-Scatter</a:t>
                </a:r>
                <a:r>
                  <a:rPr lang="zh-CN" altLang="en-US" dirty="0"/>
                  <a:t>，保证每个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所维持的梯度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是聚合梯度：</a:t>
                </a:r>
                <a:endParaRPr lang="en-US" altLang="zh-CN" dirty="0"/>
              </a:p>
              <a:p>
                <a:pPr marL="694190" lvl="1" indent="-457200"/>
                <a:r>
                  <a:rPr lang="en-US" altLang="zh-CN" sz="2000" dirty="0"/>
                  <a:t>e.g.</a:t>
                </a:r>
                <a:r>
                  <a:rPr lang="zh-CN" altLang="en-US" sz="2000" dirty="0"/>
                  <a:t> 对 </a:t>
                </a:r>
                <a:r>
                  <a:rPr lang="en-US" altLang="zh-CN" sz="2000" dirty="0"/>
                  <a:t>NPU1</a:t>
                </a:r>
                <a:r>
                  <a:rPr lang="zh-CN" altLang="en-US" sz="2000" dirty="0"/>
                  <a:t> 负责维护梯度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/>
                  <a:t>，其他 </a:t>
                </a:r>
                <a:r>
                  <a:rPr lang="en-US" altLang="zh-CN" sz="2000" dirty="0"/>
                  <a:t>NPU</a:t>
                </a:r>
                <a:r>
                  <a:rPr lang="zh-CN" altLang="en-US" sz="2000" dirty="0"/>
                  <a:t> 只需要把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dirty="0"/>
                  <a:t> 对应位置梯度发给 </a:t>
                </a:r>
                <a:r>
                  <a:rPr lang="en-US" altLang="zh-CN" sz="2000" dirty="0"/>
                  <a:t>NPU1</a:t>
                </a:r>
                <a:r>
                  <a:rPr lang="zh-CN" altLang="en-US" sz="2000" dirty="0"/>
                  <a:t> 即可；</a:t>
                </a:r>
                <a:endParaRPr lang="en-US" altLang="zh-CN" sz="2000" dirty="0"/>
              </a:p>
              <a:p>
                <a:pPr marL="694190" lvl="1" indent="-457200"/>
                <a:r>
                  <a:rPr lang="zh-CN" altLang="en-US" sz="2000" dirty="0"/>
                  <a:t>汇总完毕后白色块对 </a:t>
                </a:r>
                <a:r>
                  <a:rPr lang="en-US" altLang="zh-CN" sz="2000" dirty="0"/>
                  <a:t>NPU1</a:t>
                </a:r>
                <a:r>
                  <a:rPr lang="zh-CN" altLang="en-US" sz="2000" dirty="0"/>
                  <a:t> 无用从显存移除，单卡通讯量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dirty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zh-CN" altLang="en-US" sz="2000" dirty="0"/>
                  <a:t>；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10E1EDF9-6622-0543-B6F4-004515005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3091" y="3142220"/>
            <a:ext cx="7974000" cy="321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994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2CFCC19-06C0-AE4B-BDCC-EF61FCEDC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4.</a:t>
                </a:r>
                <a:r>
                  <a:rPr lang="zh-CN" altLang="en-US" dirty="0"/>
                  <a:t> 每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和 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更新相应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，即每块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维护独立的权重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5.</a:t>
                </a:r>
                <a:r>
                  <a:rPr lang="zh-CN" altLang="en-US" dirty="0"/>
                  <a:t> 最后对权重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执行 </a:t>
                </a:r>
                <a:r>
                  <a:rPr lang="en-US" altLang="zh-CN" dirty="0"/>
                  <a:t>All-Gather</a:t>
                </a:r>
                <a:r>
                  <a:rPr lang="zh-CN" altLang="en-US" dirty="0"/>
                  <a:t>，将其他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同步一份完整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dirty="0"/>
                  <a:t>，单卡通讯量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dirty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l-GR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B411F33-0B64-CA46-8A74-DE1AF97D4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94AC63B8-05CB-5140-B853-04DBAAD35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1381" y="2793309"/>
            <a:ext cx="7974000" cy="321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88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7C3D4FF-40DE-5946-B0A4-096B4CB0B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9F0C12F9-3073-F04F-8808-87673C276E2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solidFill>
                      <a:srgbClr val="C00000"/>
                    </a:solidFill>
                  </a:rPr>
                  <a:t>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 阶段优化器状态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+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 梯度划分：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zh-CN" altLang="en-US" dirty="0"/>
                  <a:t>梯度跟优化器强相关，因此优化器可以更新其独立的梯度参数；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重点是更新梯度参数时候使用 </a:t>
                </a:r>
                <a:r>
                  <a:rPr lang="en-US" altLang="zh-CN" dirty="0"/>
                  <a:t>Reduce-Scatter</a:t>
                </a:r>
                <a:r>
                  <a:rPr lang="zh-CN" altLang="en-US" dirty="0"/>
                  <a:t>，梯度参数更新后马上释放，显存从 </a:t>
                </a:r>
                <a:r>
                  <a:rPr lang="en-US" altLang="zh-CN" dirty="0"/>
                  <a:t>2</a:t>
                </a:r>
                <a:r>
                  <a:rPr lang="el-GR" altLang="zh-CN" dirty="0"/>
                  <a:t>Ψ</a:t>
                </a:r>
                <a:r>
                  <a:rPr lang="zh-CN" altLang="en-US" dirty="0"/>
                  <a:t> </a:t>
                </a:r>
                <a:r>
                  <a:rPr lang="en-US" altLang="zh-CN" dirty="0">
                    <a:sym typeface="Wingdings" pitchFamily="2" charset="2"/>
                  </a:rPr>
                  <a:t>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2</a:t>
                </a:r>
                <a:r>
                  <a:rPr lang="el-GR" altLang="zh-CN" dirty="0"/>
                  <a:t>Ψ</a:t>
                </a:r>
                <a:r>
                  <a:rPr lang="en-US" altLang="zh-CN" dirty="0"/>
                  <a:t>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具体实现：实现过程中使用分桶 </a:t>
                </a:r>
                <a:r>
                  <a:rPr lang="en-US" altLang="zh-CN" dirty="0"/>
                  <a:t>Bucket</a:t>
                </a:r>
                <a:r>
                  <a:rPr lang="zh-CN" altLang="en-US" dirty="0"/>
                  <a:t>，将梯度分到 </a:t>
                </a:r>
                <a:r>
                  <a:rPr lang="en-US" altLang="zh-CN" dirty="0"/>
                  <a:t>Bucket</a:t>
                </a:r>
                <a:r>
                  <a:rPr lang="zh-CN" altLang="en-US" dirty="0"/>
                  <a:t> 中并在桶上进行 </a:t>
                </a:r>
                <a:r>
                  <a:rPr lang="en-US" altLang="zh-CN" dirty="0"/>
                  <a:t>Reduce-Scatter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lvl="1"/>
                <a:endParaRPr lang="en-US" altLang="zh-CN" sz="2000" dirty="0"/>
              </a:p>
              <a:p>
                <a:pPr marL="239106" lvl="1" indent="-239106">
                  <a:buFont typeface="Arial" pitchFamily="34" charset="0"/>
                  <a:buChar char="•"/>
                </a:pPr>
                <a:r>
                  <a:rPr lang="zh-CN" altLang="en-US" sz="2000" dirty="0">
                    <a:solidFill>
                      <a:srgbClr val="C00000"/>
                    </a:solidFill>
                  </a:rPr>
                  <a:t>显存分析：</a:t>
                </a:r>
                <a:endParaRPr lang="en-US" altLang="zh-CN" sz="200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zh-CN" altLang="en-US" dirty="0"/>
                  <a:t>移除梯度和优化器状态冗余，将显存从 </a:t>
                </a:r>
                <a:r>
                  <a:rPr lang="en-US" altLang="zh-CN" dirty="0"/>
                  <a:t>4</a:t>
                </a:r>
                <a:r>
                  <a:rPr lang="el-GR" altLang="zh-CN" dirty="0"/>
                  <a:t>Ψ </a:t>
                </a:r>
                <a:r>
                  <a:rPr lang="en-US" altLang="zh-CN" dirty="0"/>
                  <a:t>+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K</a:t>
                </a:r>
                <a:r>
                  <a:rPr lang="el-GR" altLang="zh-CN" dirty="0"/>
                  <a:t>Ψ</a:t>
                </a:r>
                <a:r>
                  <a:rPr lang="zh-CN" altLang="en-US" dirty="0"/>
                  <a:t> 降低到 </a:t>
                </a:r>
                <a:r>
                  <a:rPr lang="en-US" altLang="zh-CN" dirty="0"/>
                  <a:t>2</a:t>
                </a:r>
                <a:r>
                  <a:rPr lang="el-GR" altLang="zh-CN" dirty="0"/>
                  <a:t>Ψ </a:t>
                </a:r>
                <a:r>
                  <a:rPr lang="en-US" altLang="zh-CN" dirty="0"/>
                  <a:t>+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K</a:t>
                </a:r>
                <a:r>
                  <a:rPr lang="el-GR" altLang="zh-CN" dirty="0"/>
                  <a:t>Ψ</a:t>
                </a:r>
                <a:r>
                  <a:rPr lang="en-US" altLang="zh-CN" dirty="0"/>
                  <a:t>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en-US" dirty="0"/>
                  <a:t> 很大时，显存占用接近于 </a:t>
                </a:r>
                <a:r>
                  <a:rPr lang="en-US" altLang="zh-CN" dirty="0"/>
                  <a:t>2</a:t>
                </a:r>
                <a:r>
                  <a:rPr lang="el-GR" altLang="zh-CN" dirty="0"/>
                  <a:t>Ψ</a:t>
                </a:r>
                <a:r>
                  <a:rPr lang="zh-CN" altLang="en-US" dirty="0"/>
                  <a:t>，带来 </a:t>
                </a:r>
                <a:r>
                  <a:rPr lang="en-US" altLang="zh-CN" dirty="0"/>
                  <a:t>8</a:t>
                </a:r>
                <a:r>
                  <a:rPr lang="zh-CN" altLang="en-US" dirty="0"/>
                  <a:t> 倍显存节约。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9F0C12F9-3073-F04F-8808-87673C276E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3772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6" y="476671"/>
            <a:ext cx="10958766" cy="626915"/>
          </a:xfrm>
        </p:spPr>
        <p:txBody>
          <a:bodyPr anchor="ctr"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分布式训练加速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分布式加速库：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2">
              <a:lnSpc>
                <a:spcPct val="130000"/>
              </a:lnSpc>
              <a:buClr>
                <a:srgbClr val="92D050"/>
              </a:buClr>
            </a:pPr>
            <a:r>
              <a:rPr lang="zh-CN" altLang="en-US" sz="1800" dirty="0">
                <a:latin typeface="Gill Sans MT" panose="020B0502020104020203" pitchFamily="34" charset="0"/>
              </a:rPr>
              <a:t>业界常用分布式加速库 </a:t>
            </a:r>
            <a:r>
              <a:rPr lang="en-US" altLang="zh-CN" sz="1800" dirty="0">
                <a:latin typeface="Gill Sans MT" panose="020B0502020104020203" pitchFamily="34" charset="0"/>
              </a:rPr>
              <a:t>&amp;</a:t>
            </a:r>
            <a:r>
              <a:rPr lang="zh-CN" altLang="en-US" sz="1800" dirty="0">
                <a:latin typeface="Gill Sans MT" panose="020B0502020104020203" pitchFamily="34" charset="0"/>
              </a:rPr>
              <a:t> 作用</a:t>
            </a:r>
            <a:endParaRPr lang="en-US" altLang="zh-CN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en-US" altLang="zh-CN" sz="2400" b="1" dirty="0">
                <a:latin typeface="Gill Sans MT" panose="020B0502020104020203" pitchFamily="34" charset="0"/>
              </a:rPr>
              <a:t>DeepSpeed</a:t>
            </a:r>
            <a:r>
              <a:rPr lang="zh-CN" altLang="en-US" sz="2400" b="1" dirty="0">
                <a:latin typeface="Gill Sans MT" panose="020B0502020104020203" pitchFamily="34" charset="0"/>
              </a:rPr>
              <a:t> 特性：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2">
              <a:lnSpc>
                <a:spcPct val="130000"/>
              </a:lnSpc>
              <a:buClr>
                <a:srgbClr val="92D050"/>
              </a:buClr>
            </a:pPr>
            <a:r>
              <a:rPr lang="zh-CN" altLang="en-US" sz="1800" dirty="0">
                <a:latin typeface="Gill Sans MT" panose="020B0502020104020203" pitchFamily="34" charset="0"/>
              </a:rPr>
              <a:t>基本概念 </a:t>
            </a:r>
            <a:r>
              <a:rPr lang="en-US" altLang="zh-CN" sz="1800" dirty="0">
                <a:latin typeface="Gill Sans MT" panose="020B0502020104020203" pitchFamily="34" charset="0"/>
              </a:rPr>
              <a:t>-</a:t>
            </a:r>
            <a:r>
              <a:rPr lang="zh-CN" altLang="en-US" sz="1800" dirty="0">
                <a:latin typeface="Gill Sans MT" panose="020B0502020104020203" pitchFamily="34" charset="0"/>
              </a:rPr>
              <a:t> 整体框架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Zero-1/2/3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ZeRO-Offload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ZeRO-Infinity</a:t>
            </a: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en-US" altLang="zh-CN" sz="2400" b="1" dirty="0">
                <a:latin typeface="Gill Sans MT" panose="020B0502020104020203" pitchFamily="34" charset="0"/>
              </a:rPr>
              <a:t>Megatron</a:t>
            </a:r>
            <a:r>
              <a:rPr lang="zh-CN" altLang="en-US" sz="2400" b="1" dirty="0">
                <a:latin typeface="Gill Sans MT" panose="020B0502020104020203" pitchFamily="34" charset="0"/>
              </a:rPr>
              <a:t> 特性：</a:t>
            </a:r>
            <a:endParaRPr lang="en-US" altLang="zh-CN" sz="2400" b="1" dirty="0">
              <a:latin typeface="Gill Sans MT" panose="020B0502020104020203" pitchFamily="34" charset="0"/>
            </a:endParaRPr>
          </a:p>
          <a:p>
            <a:pPr lvl="2">
              <a:lnSpc>
                <a:spcPct val="130000"/>
              </a:lnSpc>
              <a:buClr>
                <a:srgbClr val="92D050"/>
              </a:buClr>
            </a:pPr>
            <a:r>
              <a:rPr lang="zh-CN" altLang="en-US" sz="1800" dirty="0">
                <a:latin typeface="Gill Sans MT" panose="020B0502020104020203" pitchFamily="34" charset="0"/>
              </a:rPr>
              <a:t>总体介绍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整体流程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并行配置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DP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TP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–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r>
              <a:rPr lang="en-US" altLang="zh-CN" sz="1800" dirty="0">
                <a:latin typeface="Gill Sans MT" panose="020B0502020104020203" pitchFamily="34" charset="0"/>
              </a:rPr>
              <a:t>PP</a:t>
            </a:r>
            <a:r>
              <a:rPr lang="zh-CN" altLang="en-US" sz="1800" dirty="0">
                <a:latin typeface="Gill Sans MT" panose="020B0502020104020203" pitchFamily="34" charset="0"/>
              </a:rPr>
              <a:t> </a:t>
            </a:r>
            <a:endParaRPr lang="en-US" altLang="zh-CN" sz="18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5BDA334-0B0F-E74A-866D-10B235AD3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计算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43BF5E-4AC3-4B49-AFB9-9F2C2A5AD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84" y="1583494"/>
            <a:ext cx="11022573" cy="454826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5BADB94-5ABA-B741-B595-2C33233BC703}"/>
              </a:ext>
            </a:extLst>
          </p:cNvPr>
          <p:cNvSpPr/>
          <p:nvPr/>
        </p:nvSpPr>
        <p:spPr>
          <a:xfrm>
            <a:off x="602876" y="3901587"/>
            <a:ext cx="10963473" cy="87225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6679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B1EC5F-D4D1-9F4D-B4DC-8093C5CD4A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sz="7200" dirty="0"/>
              <a:t>2.3</a:t>
            </a:r>
            <a:r>
              <a:rPr lang="zh-CN" altLang="en-US" sz="7200" dirty="0"/>
              <a:t> </a:t>
            </a:r>
            <a:r>
              <a:rPr lang="en-US" altLang="zh-CN" sz="7200" dirty="0"/>
              <a:t>DeepSpeed</a:t>
            </a:r>
          </a:p>
          <a:p>
            <a:r>
              <a:rPr lang="en-US" altLang="zh-CN" dirty="0"/>
              <a:t>ZeRO-3</a:t>
            </a:r>
            <a:r>
              <a:rPr lang="zh-CN" altLang="en-US" dirty="0"/>
              <a:t> 原理</a:t>
            </a:r>
          </a:p>
        </p:txBody>
      </p:sp>
    </p:spTree>
    <p:extLst>
      <p:ext uri="{BB962C8B-B14F-4D97-AF65-F5344CB8AC3E}">
        <p14:creationId xmlns:p14="http://schemas.microsoft.com/office/powerpoint/2010/main" val="3344032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7806EED-58FF-5D4C-83A3-203F16016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3B037D5E-6D68-6345-9CEE-8DF7B76B490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zh-CN" altLang="en-US" dirty="0"/>
                  <a:t>将 </a:t>
                </a:r>
                <a:r>
                  <a:rPr lang="en-US" altLang="zh-CN" dirty="0"/>
                  <a:t>batch</a:t>
                </a:r>
                <a:r>
                  <a:rPr lang="zh-CN" altLang="en-US" dirty="0"/>
                  <a:t> 数据分成 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 份，每块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一份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dirty="0"/>
                  <a:t>Forward</a:t>
                </a:r>
                <a:r>
                  <a:rPr lang="zh-CN" altLang="en-US" dirty="0"/>
                  <a:t> 计算，对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执行 </a:t>
                </a:r>
                <a:r>
                  <a:rPr lang="en-US" altLang="zh-CN" dirty="0"/>
                  <a:t>All-Gather</a:t>
                </a:r>
                <a:r>
                  <a:rPr lang="zh-CN" altLang="en-US" dirty="0"/>
                  <a:t> 取回分布在各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上的权重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得到完整 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，并把不属于自身的权重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𝑜𝑡h𝑒𝑟𝑠</m:t>
                        </m:r>
                      </m:sub>
                    </m:sSub>
                  </m:oMath>
                </a14:m>
                <a:r>
                  <a:rPr lang="zh-CN" altLang="en-US" dirty="0"/>
                  <a:t> 抛弃 </a:t>
                </a:r>
                <a:r>
                  <a:rPr lang="en-US" altLang="zh-CN" dirty="0">
                    <a:sym typeface="Wingdings" pitchFamily="2" charset="2"/>
                  </a:rPr>
                  <a:t></a:t>
                </a:r>
                <a:r>
                  <a:rPr lang="zh-CN" altLang="en-US" dirty="0">
                    <a:sym typeface="Wingdings" pitchFamily="2" charset="2"/>
                  </a:rPr>
                  <a:t> </a:t>
                </a:r>
                <a:r>
                  <a:rPr lang="zh-CN" altLang="en-US" dirty="0"/>
                  <a:t>单卡通讯量 </a:t>
                </a:r>
                <a:r>
                  <a:rPr lang="el-GR" altLang="zh-CN" dirty="0"/>
                  <a:t>Φ </a:t>
                </a:r>
                <a:endParaRPr lang="zh-CN" alt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dirty="0"/>
                  <a:t>Backward</a:t>
                </a:r>
                <a:r>
                  <a:rPr lang="zh-CN" altLang="en-US" dirty="0"/>
                  <a:t> 计算，对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执行 </a:t>
                </a:r>
                <a:r>
                  <a:rPr lang="en-US" altLang="zh-CN" dirty="0"/>
                  <a:t>All-Gather</a:t>
                </a:r>
                <a:r>
                  <a:rPr lang="zh-CN" altLang="en-US" dirty="0"/>
                  <a:t>，取回完整 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，并把不属于自身权重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𝑜𝑡h𝑒𝑟𝑠</m:t>
                        </m:r>
                      </m:sub>
                    </m:sSub>
                  </m:oMath>
                </a14:m>
                <a:r>
                  <a:rPr lang="zh-CN" altLang="en-US" dirty="0"/>
                  <a:t> 抛弃 </a:t>
                </a:r>
                <a:r>
                  <a:rPr lang="en-US" altLang="zh-CN" dirty="0">
                    <a:sym typeface="Wingdings" pitchFamily="2" charset="2"/>
                  </a:rPr>
                  <a:t></a:t>
                </a:r>
                <a:r>
                  <a:rPr lang="zh-CN" altLang="en-US" dirty="0">
                    <a:sym typeface="Wingdings" pitchFamily="2" charset="2"/>
                  </a:rPr>
                  <a:t> </a:t>
                </a:r>
                <a:r>
                  <a:rPr lang="zh-CN" altLang="en-US" dirty="0"/>
                  <a:t>单卡通讯量 </a:t>
                </a:r>
                <a:r>
                  <a:rPr lang="el-GR" altLang="zh-CN" dirty="0"/>
                  <a:t>Φ </a:t>
                </a:r>
                <a:endParaRPr lang="zh-CN" alt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dirty="0"/>
                  <a:t>backward</a:t>
                </a:r>
                <a:r>
                  <a:rPr lang="zh-CN" altLang="en-US" dirty="0"/>
                  <a:t> 后得到各自梯度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，对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执行 </a:t>
                </a:r>
                <a:r>
                  <a:rPr lang="en-US" altLang="zh-CN" dirty="0"/>
                  <a:t>Reduce-Scatter</a:t>
                </a:r>
                <a:r>
                  <a:rPr lang="zh-CN" altLang="en-US" dirty="0"/>
                  <a:t>，从其他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聚合自身维护的梯度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l-GR" dirty="0"/>
                  <a:t>。</a:t>
                </a:r>
                <a:r>
                  <a:rPr lang="zh-CN" altLang="en-US" dirty="0"/>
                  <a:t>聚合操作结束后，立刻把不是自己维护的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抛弃 </a:t>
                </a:r>
                <a:r>
                  <a:rPr lang="en-US" altLang="zh-CN" dirty="0">
                    <a:sym typeface="Wingdings" pitchFamily="2" charset="2"/>
                  </a:rPr>
                  <a:t></a:t>
                </a:r>
                <a:r>
                  <a:rPr lang="zh-CN" altLang="en-US" dirty="0">
                    <a:sym typeface="Wingdings" pitchFamily="2" charset="2"/>
                  </a:rPr>
                  <a:t> </a:t>
                </a:r>
                <a:r>
                  <a:rPr lang="zh-CN" altLang="en-US" dirty="0"/>
                  <a:t>单卡通讯量 </a:t>
                </a:r>
                <a:r>
                  <a:rPr lang="el-GR" altLang="zh-CN" dirty="0"/>
                  <a:t>Φ </a:t>
                </a:r>
                <a:endParaRPr lang="zh-CN" alt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zh-CN" altLang="en-US" dirty="0"/>
                  <a:t>每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只保存其权重参数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，由于只维护部分参数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，因此无需对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 执行 </a:t>
                </a:r>
                <a:r>
                  <a:rPr lang="en-US" altLang="zh-CN" dirty="0"/>
                  <a:t>All-Reduce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3B037D5E-6D68-6345-9CEE-8DF7B76B49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6581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664A373-E864-034C-AEFF-DD9B0FBDC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14CF4B61-BDF7-E041-A4F8-8E7CC8B6C37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147604"/>
                <a:ext cx="10963473" cy="5207476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 startAt="2"/>
                </a:pPr>
                <a:r>
                  <a:rPr lang="en-US" altLang="zh-CN" dirty="0"/>
                  <a:t>Forward</a:t>
                </a:r>
                <a:r>
                  <a:rPr lang="zh-CN" altLang="en-US" dirty="0"/>
                  <a:t> 计算，对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执行 </a:t>
                </a:r>
                <a:r>
                  <a:rPr lang="en-US" altLang="zh-CN" dirty="0"/>
                  <a:t>All-Gather</a:t>
                </a:r>
                <a:r>
                  <a:rPr lang="zh-CN" altLang="en-US" dirty="0"/>
                  <a:t> 取回分布在各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上的权重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得到完整 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，并把不属于自身的权重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𝑜𝑡h𝑒𝑟𝑠</m:t>
                        </m:r>
                      </m:sub>
                    </m:sSub>
                  </m:oMath>
                </a14:m>
                <a:r>
                  <a:rPr lang="zh-CN" altLang="en-US" dirty="0"/>
                  <a:t> 抛弃 </a:t>
                </a:r>
                <a:r>
                  <a:rPr lang="en-US" altLang="zh-CN" dirty="0">
                    <a:sym typeface="Wingdings" pitchFamily="2" charset="2"/>
                  </a:rPr>
                  <a:t></a:t>
                </a:r>
                <a:r>
                  <a:rPr lang="zh-CN" altLang="en-US" dirty="0">
                    <a:sym typeface="Wingdings" pitchFamily="2" charset="2"/>
                  </a:rPr>
                  <a:t> </a:t>
                </a:r>
                <a:r>
                  <a:rPr lang="zh-CN" altLang="en-US" dirty="0"/>
                  <a:t>单卡通讯量 </a:t>
                </a:r>
                <a:r>
                  <a:rPr lang="el-GR" altLang="zh-CN" dirty="0"/>
                  <a:t>Φ </a:t>
                </a:r>
                <a:endParaRPr lang="en-US" altLang="zh-CN" dirty="0"/>
              </a:p>
              <a:p>
                <a:pPr marL="457200" indent="-457200">
                  <a:buFont typeface="+mj-lt"/>
                  <a:buAutoNum type="arabicPeriod" startAt="2"/>
                </a:pPr>
                <a:r>
                  <a:rPr lang="en-US" altLang="zh-CN" dirty="0"/>
                  <a:t>Backward</a:t>
                </a:r>
                <a:r>
                  <a:rPr lang="zh-CN" altLang="en-US" dirty="0"/>
                  <a:t> 计算，对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执行 </a:t>
                </a:r>
                <a:r>
                  <a:rPr lang="en-US" altLang="zh-CN" dirty="0"/>
                  <a:t>All-Gather</a:t>
                </a:r>
                <a:r>
                  <a:rPr lang="zh-CN" altLang="en-US" dirty="0"/>
                  <a:t>，取回完整 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，并把不属于自身权重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𝑜𝑡h𝑒𝑟𝑠</m:t>
                        </m:r>
                      </m:sub>
                    </m:sSub>
                  </m:oMath>
                </a14:m>
                <a:r>
                  <a:rPr lang="zh-CN" altLang="en-US" dirty="0"/>
                  <a:t> 抛弃 </a:t>
                </a:r>
                <a:r>
                  <a:rPr lang="en-US" altLang="zh-CN" dirty="0">
                    <a:sym typeface="Wingdings" pitchFamily="2" charset="2"/>
                  </a:rPr>
                  <a:t></a:t>
                </a:r>
                <a:r>
                  <a:rPr lang="zh-CN" altLang="en-US" dirty="0">
                    <a:sym typeface="Wingdings" pitchFamily="2" charset="2"/>
                  </a:rPr>
                  <a:t> </a:t>
                </a:r>
                <a:r>
                  <a:rPr lang="zh-CN" altLang="en-US" dirty="0"/>
                  <a:t>单卡通讯量 </a:t>
                </a:r>
                <a:r>
                  <a:rPr lang="el-GR" altLang="zh-CN" dirty="0"/>
                  <a:t>Φ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14CF4B61-BDF7-E041-A4F8-8E7CC8B6C3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147604"/>
                <a:ext cx="10963473" cy="5207476"/>
              </a:xfrm>
              <a:blipFill>
                <a:blip r:embed="rId2"/>
                <a:stretch>
                  <a:fillRect l="-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2622F72D-CC56-0644-B0D8-2B4A4038D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1381" y="3118946"/>
            <a:ext cx="7974000" cy="318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23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7806EED-58FF-5D4C-83A3-203F16016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3B037D5E-6D68-6345-9CEE-8DF7B76B490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3635" y="1270660"/>
                <a:ext cx="10963473" cy="5084420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 startAt="4"/>
                </a:pPr>
                <a:r>
                  <a:rPr lang="en-US" altLang="zh-CN" dirty="0"/>
                  <a:t>backward</a:t>
                </a:r>
                <a:r>
                  <a:rPr lang="zh-CN" altLang="en-US" dirty="0"/>
                  <a:t> 后得到各自梯度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，对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执行 </a:t>
                </a:r>
                <a:r>
                  <a:rPr lang="en-US" altLang="zh-CN" dirty="0"/>
                  <a:t>Reduce-Scatter</a:t>
                </a:r>
                <a:r>
                  <a:rPr lang="zh-CN" altLang="en-US" dirty="0"/>
                  <a:t>，从其他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聚合自身维护的梯度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l-GR" dirty="0"/>
                  <a:t>。</a:t>
                </a:r>
                <a:r>
                  <a:rPr lang="zh-CN" altLang="en-US" dirty="0"/>
                  <a:t>聚合操作结束后，立刻把不是自己维护的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抛弃 </a:t>
                </a:r>
                <a:r>
                  <a:rPr lang="en-US" altLang="zh-CN" dirty="0">
                    <a:sym typeface="Wingdings" pitchFamily="2" charset="2"/>
                  </a:rPr>
                  <a:t></a:t>
                </a:r>
                <a:r>
                  <a:rPr lang="zh-CN" altLang="en-US" dirty="0">
                    <a:sym typeface="Wingdings" pitchFamily="2" charset="2"/>
                  </a:rPr>
                  <a:t> </a:t>
                </a:r>
                <a:r>
                  <a:rPr lang="zh-CN" altLang="en-US" dirty="0"/>
                  <a:t>单卡通讯量 </a:t>
                </a:r>
                <a:r>
                  <a:rPr lang="el-GR" altLang="zh-CN" dirty="0"/>
                  <a:t>Φ </a:t>
                </a:r>
                <a:endParaRPr lang="zh-CN" altLang="en-US" dirty="0"/>
              </a:p>
              <a:p>
                <a:pPr marL="457200" indent="-457200">
                  <a:buFont typeface="+mj-lt"/>
                  <a:buAutoNum type="arabicPeriod" startAt="4"/>
                </a:pPr>
                <a:r>
                  <a:rPr lang="zh-CN" altLang="en-US" dirty="0"/>
                  <a:t>每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只保存其权重参数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，由于只维护部分参数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，因此无需对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 执行 </a:t>
                </a:r>
                <a:r>
                  <a:rPr lang="en-US" altLang="zh-CN" dirty="0"/>
                  <a:t>All-Reduce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3B037D5E-6D68-6345-9CEE-8DF7B76B49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3635" y="1270660"/>
                <a:ext cx="10963473" cy="5084420"/>
              </a:xfrm>
              <a:blipFill>
                <a:blip r:embed="rId2"/>
                <a:stretch>
                  <a:fillRect l="-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1EC87708-C88E-4B42-829E-32788968E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1381" y="3026888"/>
            <a:ext cx="7974000" cy="318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2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7806EED-58FF-5D4C-83A3-203F16016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3B037D5E-6D68-6345-9CEE-8DF7B76B490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solidFill>
                      <a:srgbClr val="C00000"/>
                    </a:solidFill>
                  </a:rPr>
                  <a:t>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 阶段优化器状态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+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 梯度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+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 权重划分：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zh-CN" altLang="en-US" dirty="0"/>
                  <a:t>拆分到 </a:t>
                </a:r>
                <a:r>
                  <a:rPr lang="en-US" altLang="zh-CN" dirty="0"/>
                  <a:t>forward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&amp;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backward</a:t>
                </a:r>
                <a:r>
                  <a:rPr lang="zh-CN" altLang="en-US" dirty="0"/>
                  <a:t> 过程，通过 </a:t>
                </a:r>
                <a:r>
                  <a:rPr lang="en-US" altLang="zh-CN" dirty="0"/>
                  <a:t>broadcast</a:t>
                </a:r>
                <a:r>
                  <a:rPr lang="zh-CN" altLang="en-US" dirty="0"/>
                  <a:t> 从其他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中获取参数；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通过增加通信开销，减少每张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中的显存占用，以通信换显存，使得显存占用与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成正比；</a:t>
                </a:r>
                <a:endParaRPr lang="en-US" altLang="zh-CN" dirty="0"/>
              </a:p>
              <a:p>
                <a:pPr marL="239106" lvl="1" indent="0">
                  <a:buNone/>
                </a:pPr>
                <a:endParaRPr lang="en-US" altLang="zh-CN" sz="2000" dirty="0"/>
              </a:p>
              <a:p>
                <a:pPr marL="239106" lvl="1" indent="-239106">
                  <a:buFont typeface="Arial" pitchFamily="34" charset="0"/>
                  <a:buChar char="•"/>
                </a:pPr>
                <a:r>
                  <a:rPr lang="zh-CN" altLang="en-US" sz="2000" dirty="0">
                    <a:solidFill>
                      <a:srgbClr val="C00000"/>
                    </a:solidFill>
                  </a:rPr>
                  <a:t>显存分析：</a:t>
                </a:r>
                <a:endParaRPr lang="en-US" altLang="zh-CN" sz="200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zh-CN" altLang="en-US" dirty="0"/>
                  <a:t>移除梯度、优化器状态、权重冗余，将显存从 </a:t>
                </a:r>
                <a:r>
                  <a:rPr lang="en-US" altLang="zh-CN" dirty="0"/>
                  <a:t>4</a:t>
                </a:r>
                <a:r>
                  <a:rPr lang="el-GR" altLang="zh-CN" dirty="0"/>
                  <a:t>Ψ </a:t>
                </a:r>
                <a:r>
                  <a:rPr lang="en-US" altLang="zh-CN" dirty="0"/>
                  <a:t>+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K</a:t>
                </a:r>
                <a:r>
                  <a:rPr lang="el-GR" altLang="zh-CN" dirty="0"/>
                  <a:t>Ψ</a:t>
                </a:r>
                <a:r>
                  <a:rPr lang="zh-CN" altLang="en-US" dirty="0"/>
                  <a:t> 降低到 </a:t>
                </a:r>
                <a:r>
                  <a:rPr lang="en-US" altLang="zh-CN" dirty="0"/>
                  <a:t>(4</a:t>
                </a:r>
                <a:r>
                  <a:rPr lang="el-GR" altLang="zh-CN" dirty="0"/>
                  <a:t>Ψ </a:t>
                </a:r>
                <a:r>
                  <a:rPr lang="en-US" altLang="zh-CN" dirty="0"/>
                  <a:t>+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K</a:t>
                </a:r>
                <a:r>
                  <a:rPr lang="el-GR" altLang="zh-CN" dirty="0"/>
                  <a:t>Ψ</a:t>
                </a:r>
                <a:r>
                  <a:rPr lang="en-US" altLang="zh-CN" dirty="0"/>
                  <a:t>)/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带来 </a:t>
                </a:r>
                <a:r>
                  <a:rPr lang="en-US" altLang="zh-CN" dirty="0"/>
                  <a:t>DP</a:t>
                </a:r>
                <a:r>
                  <a:rPr lang="zh-CN" altLang="en-US" dirty="0"/>
                  <a:t> 增加 </a:t>
                </a:r>
                <a:r>
                  <a:rPr lang="en-US" altLang="zh-CN" dirty="0"/>
                  <a:t>1.5X</a:t>
                </a:r>
                <a:r>
                  <a:rPr lang="zh-CN" altLang="en-US" dirty="0"/>
                  <a:t> 单卡通讯量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3B037D5E-6D68-6345-9CEE-8DF7B76B49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9391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5BDA334-0B0F-E74A-866D-10B235AD3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计算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43BF5E-4AC3-4B49-AFB9-9F2C2A5AD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84" y="1583494"/>
            <a:ext cx="11022573" cy="454826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5BADB94-5ABA-B741-B595-2C33233BC703}"/>
              </a:ext>
            </a:extLst>
          </p:cNvPr>
          <p:cNvSpPr/>
          <p:nvPr/>
        </p:nvSpPr>
        <p:spPr>
          <a:xfrm>
            <a:off x="602876" y="4648932"/>
            <a:ext cx="10963473" cy="87225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1598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C6B966E-5572-EF4F-935C-84CBA0F7A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TP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BCC4CA9-3980-B047-A847-66F43D152B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居然把权重参数 </a:t>
            </a:r>
            <a:r>
              <a:rPr lang="en-US" altLang="zh-CN" dirty="0"/>
              <a:t>W</a:t>
            </a:r>
            <a:r>
              <a:rPr lang="zh-CN" altLang="en-US" dirty="0"/>
              <a:t> 给切（并行）了？那不是应该属于模型并行吗？</a:t>
            </a:r>
            <a:r>
              <a:rPr lang="en-US" altLang="zh-CN" dirty="0"/>
              <a:t>ZeRO1/2/3</a:t>
            </a:r>
            <a:r>
              <a:rPr lang="zh-CN" altLang="en-US" dirty="0"/>
              <a:t> 可以跟 </a:t>
            </a:r>
            <a:r>
              <a:rPr lang="en-US" altLang="zh-CN" dirty="0"/>
              <a:t>TP</a:t>
            </a:r>
            <a:r>
              <a:rPr lang="zh-CN" altLang="en-US" dirty="0"/>
              <a:t> 一起混用？</a:t>
            </a:r>
          </a:p>
        </p:txBody>
      </p:sp>
    </p:spTree>
    <p:extLst>
      <p:ext uri="{BB962C8B-B14F-4D97-AF65-F5344CB8AC3E}">
        <p14:creationId xmlns:p14="http://schemas.microsoft.com/office/powerpoint/2010/main" val="2855209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C6B966E-5572-EF4F-935C-84CBA0F7A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TP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BCC4CA9-3980-B047-A847-66F43D152BD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solidFill>
                      <a:srgbClr val="C00000"/>
                    </a:solidFill>
                  </a:rPr>
                  <a:t>ZeRO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 形式上模型并行，实质上数据并行：</a:t>
                </a:r>
              </a:p>
              <a:p>
                <a:pPr marL="582006" lvl="1" indent="-342900">
                  <a:buFont typeface="+mj-lt"/>
                  <a:buAutoNum type="arabicPeriod"/>
                </a:pPr>
                <a:r>
                  <a:rPr lang="zh-CN" altLang="en-US" dirty="0"/>
                  <a:t>张量并行：相同输入 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，每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上各算模型一部分，最后通过通信来进行聚合 </a:t>
                </a:r>
                <a:r>
                  <a:rPr lang="en-US" altLang="zh-CN" dirty="0">
                    <a:sym typeface="Wingdings" pitchFamily="2" charset="2"/>
                  </a:rPr>
                  <a:t>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forward</a:t>
                </a:r>
                <a:r>
                  <a:rPr lang="zh-CN" altLang="en-US" dirty="0"/>
                  <a:t> 和 </a:t>
                </a:r>
                <a:r>
                  <a:rPr lang="en-US" altLang="zh-CN" dirty="0"/>
                  <a:t>backward</a:t>
                </a:r>
                <a:r>
                  <a:rPr lang="zh-CN" altLang="en-US" dirty="0"/>
                  <a:t> 过程中，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只需要维护其独立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来计算即可</a:t>
                </a:r>
                <a:endParaRPr lang="en-US" altLang="zh-CN" dirty="0"/>
              </a:p>
              <a:p>
                <a:pPr marL="582006" lvl="1" indent="-342900">
                  <a:buFont typeface="+mj-lt"/>
                  <a:buAutoNum type="arabicPeriod"/>
                </a:pPr>
                <a:r>
                  <a:rPr lang="en-US" altLang="zh-CN" dirty="0"/>
                  <a:t>ZeRO</a:t>
                </a:r>
                <a:r>
                  <a:rPr lang="zh-CN" altLang="en-US" dirty="0"/>
                  <a:t> 并行：</a:t>
                </a:r>
                <a:r>
                  <a:rPr lang="en-US" altLang="zh-CN" dirty="0"/>
                  <a:t>forward</a:t>
                </a:r>
                <a:r>
                  <a:rPr lang="zh-CN" altLang="en-US" dirty="0"/>
                  <a:t> 和 </a:t>
                </a:r>
                <a:r>
                  <a:rPr lang="en-US" altLang="zh-CN" dirty="0"/>
                  <a:t>backward</a:t>
                </a:r>
                <a:r>
                  <a:rPr lang="zh-CN" altLang="en-US" dirty="0"/>
                  <a:t> 过程中，把 </a:t>
                </a:r>
                <a:r>
                  <a:rPr lang="en-US" altLang="zh-CN" dirty="0"/>
                  <a:t>NPU</a:t>
                </a:r>
                <a:r>
                  <a:rPr lang="zh-CN" altLang="en-US" dirty="0"/>
                  <a:t> 上维护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进行聚合，本质上用完整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dirty="0"/>
                  <a:t> 进行计算。它是不同输入 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，完整参数 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，最终再进行聚合。</a:t>
                </a:r>
                <a:endParaRPr lang="en-US" altLang="zh-CN" dirty="0"/>
              </a:p>
              <a:p>
                <a:pPr marL="239106" lvl="1" indent="-239106">
                  <a:buFont typeface="Arial" pitchFamily="34" charset="0"/>
                  <a:buChar char="•"/>
                </a:pPr>
                <a:endParaRPr lang="en-US" altLang="zh-CN" sz="2000" dirty="0"/>
              </a:p>
              <a:p>
                <a:pPr marL="239106" lvl="1" indent="-239106">
                  <a:buFont typeface="Arial" pitchFamily="34" charset="0"/>
                  <a:buChar char="•"/>
                </a:pPr>
                <a:r>
                  <a:rPr lang="zh-CN" altLang="en-US" sz="2000" dirty="0">
                    <a:solidFill>
                      <a:srgbClr val="C00000"/>
                    </a:solidFill>
                  </a:rPr>
                  <a:t>实际并行时候，只能使用 </a:t>
                </a:r>
                <a:r>
                  <a:rPr lang="en-US" altLang="zh-CN" sz="2000" dirty="0">
                    <a:solidFill>
                      <a:srgbClr val="C00000"/>
                    </a:solidFill>
                  </a:rPr>
                  <a:t>ZeRO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C00000"/>
                    </a:solidFill>
                  </a:rPr>
                  <a:t>Stage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C00000"/>
                    </a:solidFill>
                  </a:rPr>
                  <a:t>1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C00000"/>
                    </a:solidFill>
                  </a:rPr>
                  <a:t>+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C00000"/>
                    </a:solidFill>
                  </a:rPr>
                  <a:t>PTD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 多维混合并行； 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6BCC4CA9-3980-B047-A847-66F43D152B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 r="-25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9830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B1EC5F-D4D1-9F4D-B4DC-8093C5CD4A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sz="7200" dirty="0"/>
              <a:t>2.4</a:t>
            </a:r>
            <a:r>
              <a:rPr lang="zh-CN" altLang="en-US" sz="7200" dirty="0"/>
              <a:t> </a:t>
            </a:r>
            <a:r>
              <a:rPr lang="en-US" altLang="zh-CN" sz="7200" dirty="0"/>
              <a:t>DeepSpeed</a:t>
            </a:r>
          </a:p>
          <a:p>
            <a:r>
              <a:rPr lang="en-US" altLang="zh-CN" dirty="0"/>
              <a:t>ZeRO-R</a:t>
            </a:r>
            <a:r>
              <a:rPr lang="zh-CN" altLang="en-US" dirty="0"/>
              <a:t> 原理</a:t>
            </a:r>
          </a:p>
        </p:txBody>
      </p:sp>
    </p:spTree>
    <p:extLst>
      <p:ext uri="{BB962C8B-B14F-4D97-AF65-F5344CB8AC3E}">
        <p14:creationId xmlns:p14="http://schemas.microsoft.com/office/powerpoint/2010/main" val="3826097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BF14968-8C3A-7546-85FC-ECC613077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大模型系列 </a:t>
            </a:r>
            <a:r>
              <a:rPr lang="en-US" altLang="zh-CN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dirty="0">
                <a:latin typeface="+mj-ea"/>
                <a:sym typeface="Huawei Sans" panose="020C0503030203020204" pitchFamily="34" charset="0"/>
              </a:rPr>
              <a:t> 分布式训练加速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5B5A996-3989-8640-92A1-0890ADB37C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635" y="1332333"/>
            <a:ext cx="6663559" cy="505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894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C6B966E-5572-EF4F-935C-84CBA0F7A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ZeRO-Offload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BCC4CA9-3980-B047-A847-66F43D152B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把占用显存多的部分卸载 </a:t>
            </a:r>
            <a:r>
              <a:rPr lang="en-US" altLang="zh-CN" sz="2000" dirty="0"/>
              <a:t>offload</a:t>
            </a:r>
            <a:r>
              <a:rPr lang="zh-CN" altLang="en-US" sz="2000" dirty="0"/>
              <a:t> 到</a:t>
            </a:r>
            <a:r>
              <a:rPr lang="en-US" altLang="zh-CN" sz="2000" dirty="0"/>
              <a:t>CPU</a:t>
            </a:r>
            <a:r>
              <a:rPr lang="zh-CN" altLang="en-US" sz="2000" dirty="0"/>
              <a:t>上，计算和激活值部分放到 </a:t>
            </a:r>
            <a:r>
              <a:rPr lang="en-US" altLang="zh-CN" sz="2000" dirty="0"/>
              <a:t>NPU</a:t>
            </a:r>
            <a:r>
              <a:rPr lang="zh-CN" altLang="en-US" sz="2000" dirty="0"/>
              <a:t> 上，这样比起跨机，更能节省内存，也能减少跨机跨通信域通讯压力！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177961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C6B966E-5572-EF4F-935C-84CBA0F7A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ZeRO-Offload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大系统系统瓶颈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BCC4CA9-3980-B047-A847-66F43D152B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 latinLnBrk="1">
              <a:buSzPct val="110000"/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Gill Sans MT" panose="020B0502020104020203" pitchFamily="34" charset="0"/>
              </a:rPr>
              <a:t>部分 </a:t>
            </a:r>
            <a:r>
              <a:rPr lang="en-US" altLang="zh-CN" sz="2000" dirty="0">
                <a:latin typeface="Gill Sans MT" panose="020B0502020104020203" pitchFamily="34" charset="0"/>
              </a:rPr>
              <a:t>NPU</a:t>
            </a:r>
            <a:r>
              <a:rPr lang="zh-CN" altLang="en-US" sz="2000" dirty="0">
                <a:latin typeface="Gill Sans MT" panose="020B0502020104020203" pitchFamily="34" charset="0"/>
              </a:rPr>
              <a:t> 计算和存储 </a:t>
            </a:r>
            <a:r>
              <a:rPr lang="en-US" altLang="zh-CN" sz="2000" dirty="0">
                <a:latin typeface="Gill Sans MT" panose="020B0502020104020203" pitchFamily="34" charset="0"/>
              </a:rPr>
              <a:t>offload</a:t>
            </a:r>
            <a:r>
              <a:rPr lang="zh-CN" altLang="en-US" sz="2000" dirty="0">
                <a:latin typeface="Gill Sans MT" panose="020B0502020104020203" pitchFamily="34" charset="0"/>
              </a:rPr>
              <a:t> 到 </a:t>
            </a:r>
            <a:r>
              <a:rPr lang="en-US" altLang="zh-CN" sz="2000" dirty="0">
                <a:latin typeface="Gill Sans MT" panose="020B0502020104020203" pitchFamily="34" charset="0"/>
              </a:rPr>
              <a:t>CPU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&amp;&amp;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DDR</a:t>
            </a:r>
            <a:r>
              <a:rPr lang="zh-CN" altLang="en-US" sz="2000" dirty="0">
                <a:latin typeface="Gill Sans MT" panose="020B0502020104020203" pitchFamily="34" charset="0"/>
              </a:rPr>
              <a:t>，涉及 </a:t>
            </a:r>
            <a:r>
              <a:rPr lang="en-US" altLang="zh-CN" sz="2000" dirty="0">
                <a:latin typeface="Gill Sans MT" panose="020B0502020104020203" pitchFamily="34" charset="0"/>
              </a:rPr>
              <a:t>CPU2NPU</a:t>
            </a:r>
            <a:r>
              <a:rPr lang="zh-CN" altLang="en-US" sz="2000" dirty="0">
                <a:latin typeface="Gill Sans MT" panose="020B0502020104020203" pitchFamily="34" charset="0"/>
              </a:rPr>
              <a:t> 间通信增加，如何避免 </a:t>
            </a:r>
            <a:r>
              <a:rPr lang="en-US" altLang="zh-CN" sz="2000" dirty="0">
                <a:latin typeface="Gill Sans MT" panose="020B0502020104020203" pitchFamily="34" charset="0"/>
              </a:rPr>
              <a:t>host2device</a:t>
            </a:r>
            <a:r>
              <a:rPr lang="zh-CN" altLang="en-US" sz="2000" dirty="0">
                <a:latin typeface="Gill Sans MT" panose="020B0502020104020203" pitchFamily="34" charset="0"/>
              </a:rPr>
              <a:t> 通信成为瓶颈？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 latinLnBrk="1">
              <a:buSzPct val="110000"/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Gill Sans MT" panose="020B0502020104020203" pitchFamily="34" charset="0"/>
              </a:rPr>
              <a:t>NPU</a:t>
            </a:r>
            <a:r>
              <a:rPr lang="zh-CN" altLang="en-US" sz="2000" dirty="0">
                <a:latin typeface="Gill Sans MT" panose="020B0502020104020203" pitchFamily="34" charset="0"/>
              </a:rPr>
              <a:t> 计算效率相比于 </a:t>
            </a:r>
            <a:r>
              <a:rPr lang="en-US" altLang="zh-CN" sz="2000" dirty="0">
                <a:latin typeface="Gill Sans MT" panose="020B0502020104020203" pitchFamily="34" charset="0"/>
              </a:rPr>
              <a:t>CPU</a:t>
            </a:r>
            <a:r>
              <a:rPr lang="zh-CN" altLang="en-US" sz="2000" dirty="0">
                <a:latin typeface="Gill Sans MT" panose="020B0502020104020203" pitchFamily="34" charset="0"/>
              </a:rPr>
              <a:t> 是数量级上的优，如何避免 </a:t>
            </a:r>
            <a:r>
              <a:rPr lang="en-US" altLang="zh-CN" sz="2000" dirty="0">
                <a:latin typeface="Gill Sans MT" panose="020B0502020104020203" pitchFamily="34" charset="0"/>
              </a:rPr>
              <a:t>CPU</a:t>
            </a:r>
            <a:r>
              <a:rPr lang="zh-CN" altLang="en-US" sz="2000" dirty="0">
                <a:latin typeface="Gill Sans MT" panose="020B0502020104020203" pitchFamily="34" charset="0"/>
              </a:rPr>
              <a:t> 参与过多计算，计算负载尽可能在 </a:t>
            </a:r>
            <a:r>
              <a:rPr lang="en-US" altLang="zh-CN" sz="2000" dirty="0">
                <a:latin typeface="Gill Sans MT" panose="020B0502020104020203" pitchFamily="34" charset="0"/>
              </a:rPr>
              <a:t>NPU</a:t>
            </a:r>
            <a:r>
              <a:rPr lang="zh-CN" altLang="en-US" sz="2000" dirty="0">
                <a:latin typeface="Gill Sans MT" panose="020B0502020104020203" pitchFamily="34" charset="0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359231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9CA01FA-1FD9-A448-8E52-8C35F0266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ZeRO-Offload</a:t>
            </a:r>
            <a:r>
              <a:rPr lang="zh-CN" altLang="en-US" dirty="0"/>
              <a:t> 原理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4B8D004-656D-1A40-9FA6-067713B407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4625373" cy="4994910"/>
          </a:xfrm>
          <a:ln w="57150">
            <a:solidFill>
              <a:schemeClr val="bg1">
                <a:lumMod val="95000"/>
              </a:schemeClr>
            </a:solidFill>
          </a:ln>
        </p:spPr>
        <p:txBody>
          <a:bodyPr anchor="ctr"/>
          <a:lstStyle/>
          <a:p>
            <a:r>
              <a:rPr lang="zh-CN" altLang="en-US" dirty="0">
                <a:solidFill>
                  <a:srgbClr val="C00000"/>
                </a:solidFill>
              </a:rPr>
              <a:t>按计算量进行区分：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高计算：</a:t>
            </a:r>
            <a:r>
              <a:rPr lang="en-US" altLang="zh-CN" dirty="0"/>
              <a:t>forward</a:t>
            </a:r>
            <a:r>
              <a:rPr lang="zh-CN" altLang="en-US" dirty="0"/>
              <a:t> </a:t>
            </a:r>
            <a:r>
              <a:rPr lang="en-US" altLang="zh-CN" dirty="0"/>
              <a:t>&amp;&amp;</a:t>
            </a:r>
            <a:r>
              <a:rPr lang="zh-CN" altLang="en-US" dirty="0"/>
              <a:t> </a:t>
            </a:r>
            <a:r>
              <a:rPr lang="en-US" altLang="zh-CN" dirty="0"/>
              <a:t>backward</a:t>
            </a:r>
            <a:r>
              <a:rPr lang="zh-CN" altLang="en-US" dirty="0"/>
              <a:t> 计算量高，相关的权重参数计算 </a:t>
            </a:r>
            <a:r>
              <a:rPr lang="en-US" altLang="zh-CN" dirty="0"/>
              <a:t>&amp;</a:t>
            </a:r>
            <a:r>
              <a:rPr lang="zh-CN" altLang="en-US" dirty="0"/>
              <a:t> 激活值计算仍然在 </a:t>
            </a:r>
            <a:r>
              <a:rPr lang="en-US" altLang="zh-CN" dirty="0"/>
              <a:t>GPU</a:t>
            </a:r>
            <a:r>
              <a:rPr lang="zh-CN" altLang="en-US" dirty="0"/>
              <a:t>；</a:t>
            </a:r>
          </a:p>
          <a:p>
            <a:pPr marL="474663" lvl="1" indent="-236538">
              <a:tabLst>
                <a:tab pos="4221163" algn="l"/>
              </a:tabLst>
            </a:pPr>
            <a:r>
              <a:rPr lang="zh-CN" altLang="en-US" dirty="0">
                <a:solidFill>
                  <a:srgbClr val="C00000"/>
                </a:solidFill>
              </a:rPr>
              <a:t>低计算：</a:t>
            </a:r>
            <a:r>
              <a:rPr lang="en-US" altLang="zh-CN" dirty="0"/>
              <a:t>update</a:t>
            </a:r>
            <a:r>
              <a:rPr lang="zh-CN" altLang="en-US" dirty="0"/>
              <a:t> 部分计算量低以通信为主，且需要的显存较大，放入 </a:t>
            </a:r>
            <a:r>
              <a:rPr lang="en-US" altLang="zh-CN" dirty="0"/>
              <a:t>CPU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DDR</a:t>
            </a:r>
            <a:r>
              <a:rPr lang="zh-CN" altLang="en-US" dirty="0"/>
              <a:t>。相关部分 </a:t>
            </a:r>
            <a:r>
              <a:rPr lang="en-US" altLang="zh-CN" dirty="0"/>
              <a:t>Optimizer States</a:t>
            </a:r>
            <a:r>
              <a:rPr lang="zh-CN" altLang="en-US" dirty="0"/>
              <a:t>（</a:t>
            </a:r>
            <a:r>
              <a:rPr lang="en-US" altLang="zh-CN" dirty="0"/>
              <a:t>fp32</a:t>
            </a:r>
            <a:r>
              <a:rPr lang="zh-CN" altLang="en-US" dirty="0"/>
              <a:t>）</a:t>
            </a:r>
            <a:r>
              <a:rPr lang="en-US" altLang="zh-CN" dirty="0"/>
              <a:t>Update</a:t>
            </a:r>
            <a:r>
              <a:rPr lang="zh-CN" altLang="en-US" dirty="0"/>
              <a:t> 和 </a:t>
            </a:r>
            <a:r>
              <a:rPr lang="en-US" altLang="zh-CN" dirty="0"/>
              <a:t>Gradients</a:t>
            </a:r>
            <a:r>
              <a:rPr lang="zh-CN" altLang="en-US" dirty="0"/>
              <a:t> </a:t>
            </a:r>
            <a:r>
              <a:rPr lang="en-US" altLang="zh-CN" dirty="0"/>
              <a:t>(fp16)</a:t>
            </a:r>
            <a:r>
              <a:rPr lang="zh-CN" altLang="en-US" dirty="0"/>
              <a:t> </a:t>
            </a:r>
            <a:r>
              <a:rPr lang="en-US" altLang="zh-CN" dirty="0"/>
              <a:t>Update</a:t>
            </a:r>
            <a:r>
              <a:rPr lang="zh-CN" altLang="en-US" dirty="0"/>
              <a:t> 等。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F3C1FF9-57AA-064B-B515-D1006E6904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5145" y="1265231"/>
            <a:ext cx="5629325" cy="516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93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B1EC5F-D4D1-9F4D-B4DC-8093C5CD4A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sz="7200" dirty="0"/>
              <a:t>2.5</a:t>
            </a:r>
            <a:r>
              <a:rPr lang="zh-CN" altLang="en-US" sz="7200" dirty="0"/>
              <a:t> </a:t>
            </a:r>
            <a:r>
              <a:rPr lang="en-US" altLang="zh-CN" sz="7200" dirty="0"/>
              <a:t>DeepSpeed</a:t>
            </a:r>
          </a:p>
          <a:p>
            <a:r>
              <a:rPr lang="zh-CN" altLang="en-US" dirty="0"/>
              <a:t>使用方式</a:t>
            </a:r>
          </a:p>
        </p:txBody>
      </p:sp>
    </p:spTree>
    <p:extLst>
      <p:ext uri="{BB962C8B-B14F-4D97-AF65-F5344CB8AC3E}">
        <p14:creationId xmlns:p14="http://schemas.microsoft.com/office/powerpoint/2010/main" val="3867222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DFD8B41-AF76-4044-9CEB-EF1D1F9FE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多种使用方式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EB28250-4717-8140-B35A-D24C173332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使用 </a:t>
            </a:r>
            <a:r>
              <a:rPr lang="en-US" altLang="zh-CN" dirty="0"/>
              <a:t>DeepSpeed </a:t>
            </a:r>
            <a:r>
              <a:rPr lang="zh-CN" altLang="en-US" dirty="0"/>
              <a:t>命令行工具运行训练脚本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HuggingFace</a:t>
            </a:r>
            <a:r>
              <a:rPr lang="zh-CN" altLang="en-US" dirty="0"/>
              <a:t> 中 </a:t>
            </a:r>
            <a:r>
              <a:rPr lang="en-US" altLang="zh-CN" dirty="0"/>
              <a:t>Transformers</a:t>
            </a:r>
            <a:r>
              <a:rPr lang="zh-CN" altLang="en-US" dirty="0"/>
              <a:t> 通过 </a:t>
            </a:r>
            <a:r>
              <a:rPr lang="en-US" altLang="zh-CN" dirty="0"/>
              <a:t>Trainer</a:t>
            </a:r>
            <a:r>
              <a:rPr lang="zh-CN" altLang="en-US" dirty="0"/>
              <a:t>集成 </a:t>
            </a:r>
            <a:r>
              <a:rPr lang="en-US" altLang="zh-CN" dirty="0"/>
              <a:t>Accelerator</a:t>
            </a:r>
            <a:r>
              <a:rPr lang="zh-CN" altLang="en-US" dirty="0"/>
              <a:t> </a:t>
            </a:r>
            <a:r>
              <a:rPr lang="en-US" altLang="zh-CN" dirty="0"/>
              <a:t>&amp;&amp;</a:t>
            </a:r>
            <a:r>
              <a:rPr lang="zh-CN" altLang="en-US" dirty="0"/>
              <a:t> </a:t>
            </a:r>
            <a:r>
              <a:rPr lang="en-US" altLang="zh-CN" dirty="0"/>
              <a:t>DeepSpeed</a:t>
            </a:r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03139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DFD8B41-AF76-4044-9CEB-EF1D1F9FE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多种使用方式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EB28250-4717-8140-B35A-D24C173332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使用 </a:t>
            </a:r>
            <a:r>
              <a:rPr lang="en-US" altLang="zh-CN" dirty="0">
                <a:solidFill>
                  <a:srgbClr val="C00000"/>
                </a:solidFill>
              </a:rPr>
              <a:t>DeepSpeed </a:t>
            </a:r>
            <a:r>
              <a:rPr lang="zh-CN" altLang="en-US" dirty="0">
                <a:solidFill>
                  <a:srgbClr val="C00000"/>
                </a:solidFill>
              </a:rPr>
              <a:t>命令行工具运行训练脚本</a:t>
            </a:r>
            <a:endParaRPr lang="en-US" altLang="zh-CN" dirty="0">
              <a:solidFill>
                <a:srgbClr val="C00000"/>
              </a:solidFill>
            </a:endParaRP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在训练脚本中导入 </a:t>
            </a:r>
            <a:r>
              <a:rPr lang="en-US" altLang="zh-CN" dirty="0"/>
              <a:t>DeepSpeed </a:t>
            </a:r>
            <a:r>
              <a:rPr lang="zh-CN" altLang="en-US" dirty="0"/>
              <a:t>模块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在训练脚本中导入 </a:t>
            </a:r>
            <a:r>
              <a:rPr lang="en-US" altLang="zh-CN" dirty="0"/>
              <a:t>Trainer </a:t>
            </a:r>
            <a:r>
              <a:rPr lang="zh-CN" altLang="en-US" dirty="0"/>
              <a:t>模块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创建 </a:t>
            </a:r>
            <a:r>
              <a:rPr lang="en-US" altLang="zh-CN" dirty="0"/>
              <a:t>Trainer </a:t>
            </a:r>
            <a:r>
              <a:rPr lang="zh-CN" altLang="en-US" dirty="0"/>
              <a:t>对象，将模型、训练数据集、优化器等参数传入</a:t>
            </a:r>
          </a:p>
          <a:p>
            <a:pPr marL="582006" lvl="1" indent="-342900">
              <a:buFont typeface="+mj-lt"/>
              <a:buAutoNum type="arabicPeriod"/>
            </a:pPr>
            <a:r>
              <a:rPr lang="zh-CN" altLang="en-US" dirty="0"/>
              <a:t>使用 </a:t>
            </a:r>
            <a:r>
              <a:rPr lang="en-US" altLang="zh-CN" dirty="0"/>
              <a:t>DeepSpeed </a:t>
            </a:r>
            <a:r>
              <a:rPr lang="zh-CN" altLang="en-US" dirty="0"/>
              <a:t>命令行工具运行训练脚本</a:t>
            </a:r>
            <a:endParaRPr lang="en-US" altLang="zh-CN" dirty="0"/>
          </a:p>
          <a:p>
            <a:pPr lvl="2"/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9FF5708-9A96-EA47-8291-A02C86B81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068" y="4220211"/>
            <a:ext cx="10280040" cy="28735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3906BA0-94A2-E847-B14B-27BB2EC9C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068" y="4930294"/>
            <a:ext cx="10280040" cy="70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02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E34FD3-ADEF-244D-BDC8-9A473A3192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DeepSpeed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0919BC8-7CE7-134A-8B89-30A226A817F2}"/>
              </a:ext>
            </a:extLst>
          </p:cNvPr>
          <p:cNvSpPr/>
          <p:nvPr/>
        </p:nvSpPr>
        <p:spPr>
          <a:xfrm>
            <a:off x="4022452" y="5064342"/>
            <a:ext cx="45509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https://github.com/microsoft/DeepSpeed</a:t>
            </a:r>
          </a:p>
        </p:txBody>
      </p:sp>
    </p:spTree>
    <p:extLst>
      <p:ext uri="{BB962C8B-B14F-4D97-AF65-F5344CB8AC3E}">
        <p14:creationId xmlns:p14="http://schemas.microsoft.com/office/powerpoint/2010/main" val="3928759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0939688-F053-BE4D-8382-DAA3114E1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创新特性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37CA402-6F43-074C-AEC2-A3F1BDF613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sz="1800" b="1" dirty="0"/>
              <a:t>Training</a:t>
            </a:r>
            <a:r>
              <a:rPr lang="zh-CN" altLang="en-US" sz="1800" b="1" dirty="0"/>
              <a:t>：</a:t>
            </a:r>
            <a:r>
              <a:rPr lang="zh-CN" altLang="en-US" sz="1800" dirty="0"/>
              <a:t>为大模型训练供 </a:t>
            </a:r>
            <a:r>
              <a:rPr lang="en-US" altLang="zh-CN" sz="1800" dirty="0"/>
              <a:t>ZeRO</a:t>
            </a:r>
            <a:r>
              <a:rPr lang="zh-CN" altLang="en-US" sz="1800" dirty="0"/>
              <a:t>、</a:t>
            </a:r>
            <a:r>
              <a:rPr lang="en-US" altLang="zh-CN" sz="1800" dirty="0"/>
              <a:t>3D-Parallelism</a:t>
            </a:r>
            <a:r>
              <a:rPr lang="zh-CN" altLang="en-US" sz="1800" dirty="0"/>
              <a:t>、</a:t>
            </a:r>
            <a:r>
              <a:rPr lang="en-US" altLang="zh-CN" sz="1800" dirty="0"/>
              <a:t>DeepSpeed-MoE</a:t>
            </a:r>
            <a:r>
              <a:rPr lang="zh-CN" altLang="en-US" sz="1800" dirty="0"/>
              <a:t>、</a:t>
            </a:r>
            <a:r>
              <a:rPr lang="en-US" altLang="zh-CN" sz="1800" dirty="0"/>
              <a:t>ZeRO-Infinity</a:t>
            </a:r>
            <a:r>
              <a:rPr lang="zh-CN" altLang="en-US" sz="1800" dirty="0"/>
              <a:t>等特性；</a:t>
            </a:r>
            <a:endParaRPr lang="en-US" altLang="zh-CN" sz="1800" dirty="0"/>
          </a:p>
          <a:p>
            <a:r>
              <a:rPr lang="en-US" altLang="zh-CN" sz="1800" b="1" dirty="0"/>
              <a:t>Inference</a:t>
            </a:r>
            <a:r>
              <a:rPr lang="zh-CN" altLang="en-US" sz="1800" b="1" dirty="0"/>
              <a:t>：</a:t>
            </a:r>
            <a:r>
              <a:rPr lang="zh-CN" altLang="en-US" sz="1800" dirty="0"/>
              <a:t>提供</a:t>
            </a:r>
            <a:r>
              <a:rPr lang="en-US" altLang="zh-CN" sz="1800" dirty="0"/>
              <a:t>Tensor</a:t>
            </a:r>
            <a:r>
              <a:rPr lang="zh-CN" altLang="en-US" sz="1800" dirty="0"/>
              <a:t>、</a:t>
            </a:r>
            <a:r>
              <a:rPr lang="en-US" altLang="zh-CN" sz="1800" dirty="0"/>
              <a:t>Pipeline</a:t>
            </a:r>
            <a:r>
              <a:rPr lang="zh-CN" altLang="en-US" sz="1800" dirty="0"/>
              <a:t>、</a:t>
            </a:r>
            <a:r>
              <a:rPr lang="en-US" altLang="zh-CN" sz="1800" dirty="0"/>
              <a:t>Expert</a:t>
            </a:r>
            <a:r>
              <a:rPr lang="zh-CN" altLang="en-US" sz="1800" dirty="0"/>
              <a:t>等并行特性与推理内核、通信优化和异构内存特性结合；</a:t>
            </a:r>
            <a:endParaRPr lang="en-US" altLang="zh-CN" sz="1800" dirty="0"/>
          </a:p>
          <a:p>
            <a:r>
              <a:rPr lang="en-US" altLang="zh-CN" sz="1800" b="1" dirty="0"/>
              <a:t>Compression</a:t>
            </a:r>
            <a:r>
              <a:rPr lang="zh-CN" altLang="en-US" sz="1800" b="1" dirty="0"/>
              <a:t>：</a:t>
            </a:r>
            <a:r>
              <a:rPr lang="zh-CN" altLang="en-US" sz="1800" dirty="0"/>
              <a:t>提供 </a:t>
            </a:r>
            <a:r>
              <a:rPr lang="en-US" altLang="zh-CN" sz="1800" dirty="0" err="1"/>
              <a:t>ZeroQuant</a:t>
            </a:r>
            <a:r>
              <a:rPr lang="zh-CN" altLang="en-US" sz="1800" dirty="0"/>
              <a:t> 和 </a:t>
            </a:r>
            <a:r>
              <a:rPr lang="en-US" altLang="zh-CN" sz="1800" dirty="0"/>
              <a:t>XTC</a:t>
            </a:r>
            <a:r>
              <a:rPr lang="zh-CN" altLang="en-US" sz="1800" dirty="0"/>
              <a:t> 等 </a:t>
            </a:r>
            <a:r>
              <a:rPr lang="en-US" altLang="zh-CN" sz="1800" dirty="0" err="1"/>
              <a:t>SoTA</a:t>
            </a:r>
            <a:r>
              <a:rPr lang="zh-CN" altLang="en-US" sz="1800" dirty="0"/>
              <a:t> 在压缩方面的创新；</a:t>
            </a:r>
            <a:endParaRPr lang="en-US" altLang="zh-CN" sz="1800" dirty="0"/>
          </a:p>
          <a:p>
            <a:r>
              <a:rPr lang="en-US" altLang="zh-CN" sz="1800" b="1" dirty="0"/>
              <a:t>4Science</a:t>
            </a:r>
            <a:r>
              <a:rPr lang="zh-CN" altLang="en-US" sz="1800" b="1" dirty="0"/>
              <a:t>：</a:t>
            </a:r>
            <a:r>
              <a:rPr lang="zh-CN" altLang="en-US" sz="1800" dirty="0"/>
              <a:t>遥远的你；</a:t>
            </a:r>
            <a:endParaRPr lang="en-US" altLang="zh-CN" sz="1800" dirty="0"/>
          </a:p>
          <a:p>
            <a:endParaRPr lang="zh-CN" altLang="en-US" sz="1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61D88D1-39C0-434E-A148-F42F4E1E3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54" y="3745399"/>
            <a:ext cx="10963474" cy="254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11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7F94C49-987D-BF47-8A9C-380F51BA4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软件架构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C616CBD-5BE2-6B45-AE87-437B78E957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360170"/>
            <a:ext cx="5327282" cy="4994910"/>
          </a:xfrm>
          <a:ln w="57150">
            <a:solidFill>
              <a:schemeClr val="bg1">
                <a:lumMod val="95000"/>
              </a:schemeClr>
            </a:solidFill>
          </a:ln>
        </p:spPr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>
                <a:solidFill>
                  <a:srgbClr val="C00000"/>
                </a:solidFill>
              </a:rPr>
              <a:t>APIs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endParaRPr lang="en-US" altLang="zh-CN" dirty="0">
              <a:solidFill>
                <a:srgbClr val="C00000"/>
              </a:solidFill>
            </a:endParaRPr>
          </a:p>
          <a:p>
            <a:pPr marL="694190" lvl="1" indent="-457200"/>
            <a:r>
              <a:rPr lang="zh-CN" altLang="en-US" dirty="0"/>
              <a:t>配置参数在 </a:t>
            </a:r>
            <a:r>
              <a:rPr lang="en-US" altLang="zh-CN" dirty="0" err="1"/>
              <a:t>ds_config.json</a:t>
            </a:r>
            <a:r>
              <a:rPr lang="zh-CN" altLang="en-US" dirty="0"/>
              <a:t> 中，通过 </a:t>
            </a:r>
            <a:r>
              <a:rPr lang="en-US" altLang="zh-CN" dirty="0"/>
              <a:t>API</a:t>
            </a:r>
            <a:r>
              <a:rPr lang="zh-CN" altLang="en-US" dirty="0"/>
              <a:t> 接口可以调用 </a:t>
            </a:r>
            <a:r>
              <a:rPr lang="en-US" altLang="zh-CN" dirty="0"/>
              <a:t>DeepSpeed</a:t>
            </a:r>
            <a:r>
              <a:rPr lang="zh-CN" altLang="en-US" dirty="0"/>
              <a:t> 训练</a:t>
            </a:r>
            <a:r>
              <a:rPr lang="en-US" altLang="zh-CN" dirty="0"/>
              <a:t>/</a:t>
            </a:r>
            <a:r>
              <a:rPr lang="zh-CN" altLang="en-US" dirty="0"/>
              <a:t>推理模型；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>
                <a:solidFill>
                  <a:srgbClr val="C00000"/>
                </a:solidFill>
              </a:rPr>
              <a:t>RunTime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endParaRPr lang="en-US" altLang="zh-CN" dirty="0">
              <a:solidFill>
                <a:srgbClr val="C00000"/>
              </a:solidFill>
            </a:endParaRPr>
          </a:p>
          <a:p>
            <a:pPr marL="694190" lvl="1" indent="-457200"/>
            <a:r>
              <a:rPr lang="zh-CN" altLang="en-US" dirty="0"/>
              <a:t>核心运行时组件，负责管理、执行和优化性能。包括数据、模型、并行优化、微调、故障检测以及 </a:t>
            </a:r>
            <a:r>
              <a:rPr lang="en-US" altLang="zh-CN" dirty="0"/>
              <a:t>CheckPoint</a:t>
            </a:r>
            <a:r>
              <a:rPr lang="zh-CN" altLang="en-US" dirty="0"/>
              <a:t> 保存和加载等任务。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>
                <a:solidFill>
                  <a:srgbClr val="C00000"/>
                </a:solidFill>
              </a:rPr>
              <a:t>Ops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endParaRPr lang="en-US" altLang="zh-CN" dirty="0">
              <a:solidFill>
                <a:srgbClr val="C00000"/>
              </a:solidFill>
            </a:endParaRPr>
          </a:p>
          <a:p>
            <a:pPr marL="694190" lvl="1" indent="-457200"/>
            <a:r>
              <a:rPr lang="zh-CN" altLang="en-US" dirty="0"/>
              <a:t>底层内核组件，使用</a:t>
            </a:r>
            <a:r>
              <a:rPr lang="en-US" altLang="zh-CN" dirty="0"/>
              <a:t>C++</a:t>
            </a:r>
            <a:r>
              <a:rPr lang="zh-CN" altLang="en-US" dirty="0"/>
              <a:t>和</a:t>
            </a:r>
            <a:r>
              <a:rPr lang="en-US" altLang="zh-CN" dirty="0"/>
              <a:t>CUDA</a:t>
            </a:r>
            <a:r>
              <a:rPr lang="zh-CN" altLang="en-US" dirty="0"/>
              <a:t>实现。优化计算和通信，提供底层操作；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74A3DC-6298-8346-A5CD-4898DFF09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846" y="1443893"/>
            <a:ext cx="5341262" cy="485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768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F40AD02-2DA7-A544-89B0-450976B32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混合精度训练 </a:t>
            </a:r>
            <a:r>
              <a:rPr lang="en-US" altLang="zh-CN" dirty="0"/>
              <a:t>&amp;&amp;</a:t>
            </a:r>
            <a:r>
              <a:rPr lang="zh-CN" altLang="en-US" dirty="0"/>
              <a:t> 显存占用分析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8022804-CEA0-D845-9287-CF7ABFB36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204" y="1910372"/>
            <a:ext cx="9408354" cy="400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557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F40AD02-2DA7-A544-89B0-450976B32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混合精度训练 </a:t>
            </a:r>
            <a:r>
              <a:rPr lang="en-US" altLang="zh-CN" dirty="0"/>
              <a:t>&amp;&amp;</a:t>
            </a:r>
            <a:r>
              <a:rPr lang="zh-CN" altLang="en-US" dirty="0"/>
              <a:t> 显存占用分析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235E89B-D817-4148-90EA-98DCF5084D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6524511" cy="4994910"/>
          </a:xfrm>
        </p:spPr>
        <p:txBody>
          <a:bodyPr anchor="ctr"/>
          <a:lstStyle/>
          <a:p>
            <a:r>
              <a:rPr lang="en-US" altLang="zh-CN" dirty="0">
                <a:solidFill>
                  <a:srgbClr val="C00000"/>
                </a:solidFill>
              </a:rPr>
              <a:t>Model States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zh-CN" altLang="en-US" dirty="0"/>
              <a:t>模型本身相关且必须存储的参数：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en-US" altLang="zh-CN" dirty="0"/>
              <a:t>Parameters</a:t>
            </a:r>
            <a:r>
              <a:rPr lang="zh-CN" altLang="en-US" dirty="0"/>
              <a:t>：模型参数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en-US" altLang="zh-CN" dirty="0"/>
              <a:t>Gradients</a:t>
            </a:r>
            <a:r>
              <a:rPr lang="zh-CN" altLang="en-US" dirty="0"/>
              <a:t>：模型梯度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en-US" altLang="zh-CN" dirty="0"/>
              <a:t>Optimizer States</a:t>
            </a:r>
            <a:r>
              <a:rPr lang="zh-CN" altLang="en-US" dirty="0"/>
              <a:t>：</a:t>
            </a:r>
            <a:r>
              <a:rPr lang="en-US" altLang="zh-CN" dirty="0"/>
              <a:t>Adam</a:t>
            </a:r>
            <a:r>
              <a:rPr lang="zh-CN" altLang="en-US" dirty="0"/>
              <a:t>中 </a:t>
            </a:r>
            <a:r>
              <a:rPr lang="en-US" altLang="zh-CN" dirty="0"/>
              <a:t>momentum</a:t>
            </a:r>
            <a:r>
              <a:rPr lang="zh-CN" altLang="en-US" dirty="0"/>
              <a:t>和</a:t>
            </a:r>
            <a:r>
              <a:rPr lang="en-US" altLang="zh-CN" dirty="0"/>
              <a:t>variance</a:t>
            </a:r>
          </a:p>
          <a:p>
            <a:r>
              <a:rPr lang="en-US" altLang="zh-CN" dirty="0">
                <a:solidFill>
                  <a:srgbClr val="C00000"/>
                </a:solidFill>
              </a:rPr>
              <a:t>Residual States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zh-CN" altLang="en-US" dirty="0"/>
              <a:t>非模型必须，训练过程中产生的参数：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en-US" altLang="zh-CN" dirty="0"/>
              <a:t>Activation</a:t>
            </a:r>
            <a:r>
              <a:rPr lang="zh-CN" altLang="en-US" dirty="0"/>
              <a:t>：激活值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en-US" altLang="zh-CN" dirty="0"/>
              <a:t>Temporary Buffers</a:t>
            </a:r>
            <a:r>
              <a:rPr lang="zh-CN" altLang="en-US" dirty="0"/>
              <a:t>：临时存储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en-US" altLang="zh-CN" dirty="0"/>
              <a:t>Unusable Fragmented Memory</a:t>
            </a:r>
            <a:r>
              <a:rPr lang="zh-CN" altLang="en-US" dirty="0"/>
              <a:t>：碎片化存储空间</a:t>
            </a:r>
          </a:p>
        </p:txBody>
      </p:sp>
    </p:spTree>
    <p:extLst>
      <p:ext uri="{BB962C8B-B14F-4D97-AF65-F5344CB8AC3E}">
        <p14:creationId xmlns:p14="http://schemas.microsoft.com/office/powerpoint/2010/main" val="1994546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31067</TotalTime>
  <Words>2492</Words>
  <Application>Microsoft Macintosh PowerPoint</Application>
  <PresentationFormat>自定义</PresentationFormat>
  <Paragraphs>253</Paragraphs>
  <Slides>46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46</vt:i4>
      </vt:variant>
    </vt:vector>
  </HeadingPairs>
  <TitlesOfParts>
    <vt:vector size="62" baseType="lpstr">
      <vt:lpstr>Microsoft YaHei</vt:lpstr>
      <vt:lpstr>Microsoft YaHei</vt:lpstr>
      <vt:lpstr>ACGN-MiaoGB-Flash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大模型系列 – 分布式训练加速</vt:lpstr>
      <vt:lpstr>大模型系列 – 分布式训练加速</vt:lpstr>
      <vt:lpstr>PowerPoint 演示文稿</vt:lpstr>
      <vt:lpstr>创新特性</vt:lpstr>
      <vt:lpstr>软件架构</vt:lpstr>
      <vt:lpstr>混合精度训练 &amp;&amp; 显存占用分析</vt:lpstr>
      <vt:lpstr>混合精度训练 &amp;&amp; 显存占用分析</vt:lpstr>
      <vt:lpstr>ZeRO 并行</vt:lpstr>
      <vt:lpstr>ZeRO-DP（Data Parallel）</vt:lpstr>
      <vt:lpstr>ZeRO-DP（Data Parallel）</vt:lpstr>
      <vt:lpstr>ZeRO: Where the memory goes?</vt:lpstr>
      <vt:lpstr>PowerPoint 演示文稿</vt:lpstr>
      <vt:lpstr>ZeRO Stage 1 算法原理</vt:lpstr>
      <vt:lpstr>ZeRO Stage 1 原理</vt:lpstr>
      <vt:lpstr>ZeRO Stage 1 原理</vt:lpstr>
      <vt:lpstr>ZeRO Stage 1 原理</vt:lpstr>
      <vt:lpstr>ZeRO Stage 1 原理</vt:lpstr>
      <vt:lpstr>ZeRO Stage 1 原理</vt:lpstr>
      <vt:lpstr>ZeRO Stage 1 实际执行</vt:lpstr>
      <vt:lpstr>ZeRO Stage 1 计算</vt:lpstr>
      <vt:lpstr>ZeRO Stage 1 计算</vt:lpstr>
      <vt:lpstr>PowerPoint 演示文稿</vt:lpstr>
      <vt:lpstr>ZeRO Stage 2 原理</vt:lpstr>
      <vt:lpstr>ZeRO Stage 2 原理</vt:lpstr>
      <vt:lpstr>ZeRO Stage 2 原理</vt:lpstr>
      <vt:lpstr>ZeRO Stage 2 原理</vt:lpstr>
      <vt:lpstr>ZeRO Stage 2 计算</vt:lpstr>
      <vt:lpstr>ZeRO Stage 2 计算</vt:lpstr>
      <vt:lpstr>PowerPoint 演示文稿</vt:lpstr>
      <vt:lpstr>ZeRO Stage 3 原理</vt:lpstr>
      <vt:lpstr>ZeRO Stage 3 原理</vt:lpstr>
      <vt:lpstr>ZeRO Stage 3 原理</vt:lpstr>
      <vt:lpstr>ZeRO Stage 3 计算</vt:lpstr>
      <vt:lpstr>ZeRO Stage 3 计算</vt:lpstr>
      <vt:lpstr>ZeRO vs TP</vt:lpstr>
      <vt:lpstr>ZeRO vs TP</vt:lpstr>
      <vt:lpstr>PowerPoint 演示文稿</vt:lpstr>
      <vt:lpstr>ZeRO-Offload</vt:lpstr>
      <vt:lpstr>ZeRO-Offload 2大系统系统瓶颈</vt:lpstr>
      <vt:lpstr>ZeRO-Offload 原理</vt:lpstr>
      <vt:lpstr>PowerPoint 演示文稿</vt:lpstr>
      <vt:lpstr>多种使用方式</vt:lpstr>
      <vt:lpstr>多种使用方式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10558</cp:revision>
  <cp:lastPrinted>2023-09-08T09:14:01Z</cp:lastPrinted>
  <dcterms:created xsi:type="dcterms:W3CDTF">2020-08-28T08:44:19Z</dcterms:created>
  <dcterms:modified xsi:type="dcterms:W3CDTF">2024-03-20T02:31:38Z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